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41" r:id="rId2"/>
    <p:sldId id="1138" r:id="rId3"/>
    <p:sldId id="1139" r:id="rId4"/>
    <p:sldId id="987" r:id="rId5"/>
    <p:sldId id="1118" r:id="rId6"/>
    <p:sldId id="409" r:id="rId7"/>
    <p:sldId id="951" r:id="rId8"/>
    <p:sldId id="1143" r:id="rId9"/>
    <p:sldId id="1133" r:id="rId10"/>
    <p:sldId id="1048" r:id="rId11"/>
    <p:sldId id="1132" r:id="rId12"/>
    <p:sldId id="329" r:id="rId13"/>
    <p:sldId id="1140" r:id="rId14"/>
    <p:sldId id="1134" r:id="rId15"/>
    <p:sldId id="1135" r:id="rId16"/>
    <p:sldId id="1137" r:id="rId17"/>
    <p:sldId id="1142" r:id="rId18"/>
    <p:sldId id="1141" r:id="rId19"/>
    <p:sldId id="1111" r:id="rId20"/>
    <p:sldId id="1144" r:id="rId21"/>
  </p:sldIdLst>
  <p:sldSz cx="12192000" cy="6858000"/>
  <p:notesSz cx="6858000" cy="9144000"/>
  <p:defaultTextStyle>
    <a:defPPr>
      <a:defRPr lang="en-I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ini Nayar" initials="NN" lastIdx="4" clrIdx="0">
    <p:extLst>
      <p:ext uri="{19B8F6BF-5375-455C-9EA6-DF929625EA0E}">
        <p15:presenceInfo xmlns:p15="http://schemas.microsoft.com/office/powerpoint/2012/main" userId="Nandini Nayar" providerId="None"/>
      </p:ext>
    </p:extLst>
  </p:cmAuthor>
  <p:cmAuthor id="2" name="Bhavna Asnani" initials="BA" lastIdx="58" clrIdx="1">
    <p:extLst>
      <p:ext uri="{19B8F6BF-5375-455C-9EA6-DF929625EA0E}">
        <p15:presenceInfo xmlns:p15="http://schemas.microsoft.com/office/powerpoint/2012/main" userId="b5079cd0cb96c1ac" providerId="Windows Live"/>
      </p:ext>
    </p:extLst>
  </p:cmAuthor>
  <p:cmAuthor id="3" name="Saravanan Neel" initials="SN" lastIdx="6" clrIdx="2">
    <p:extLst>
      <p:ext uri="{19B8F6BF-5375-455C-9EA6-DF929625EA0E}">
        <p15:presenceInfo xmlns:p15="http://schemas.microsoft.com/office/powerpoint/2012/main" userId="Saravanan Ne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34"/>
    <a:srgbClr val="0075BC"/>
    <a:srgbClr val="DC623A"/>
    <a:srgbClr val="EA8C1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3265" autoAdjust="0"/>
  </p:normalViewPr>
  <p:slideViewPr>
    <p:cSldViewPr snapToGrid="0" snapToObjects="1">
      <p:cViewPr varScale="1">
        <p:scale>
          <a:sx n="61" d="100"/>
          <a:sy n="61" d="100"/>
        </p:scale>
        <p:origin x="87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AAEC9-8FDA-47DF-9278-175B0C1BE61D}" type="datetimeFigureOut">
              <a:rPr lang="en-IN" smtClean="0"/>
              <a:pPr/>
              <a:t>15-12-2020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DA7A3-E197-4B2D-AD9C-4B11FC4115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64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1127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032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947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4589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DD5D8-F1E2-45B4-8B97-40737C2DFB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4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4689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056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292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3720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5147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96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150000"/>
              </a:lnSpc>
              <a:buFont typeface="Wingdings,Sans-Serif"/>
              <a:buChar char="q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73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“Workplace Mental Health” A survey-based report by White Swan Foundation / 2019 – 829 Participants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3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SHRM study in Jul 2016.</a:t>
            </a:r>
            <a:r>
              <a:rPr lang="en-US" baseline="0" dirty="0"/>
              <a:t> Published in TOI / 2157 survey responses 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8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This study was conducted by The Live Love Laugh Foundation </a:t>
            </a:r>
          </a:p>
          <a:p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study took place across eight cities in India over a span of 5 five months and involved 3,556 respondents.</a:t>
            </a:r>
          </a:p>
          <a:p>
            <a:r>
              <a:rPr lang="en-IN" dirty="0"/>
              <a:t>A representation was maintained across various age-bands (within 18 to 45 years) and socioeconomic classes so as to cover the knowledge, attitude and behaviour of people across the different economic </a:t>
            </a:r>
            <a:r>
              <a:rPr lang="en-IN" dirty="0" err="1"/>
              <a:t>stratas</a:t>
            </a:r>
            <a:r>
              <a:rPr lang="en-IN" dirty="0"/>
              <a:t>, and various stages of life.</a:t>
            </a:r>
          </a:p>
          <a:p>
            <a:endParaRPr lang="en-IN" dirty="0"/>
          </a:p>
          <a:p>
            <a:endParaRPr lang="en-IN" dirty="0"/>
          </a:p>
          <a:p>
            <a:endParaRPr lang="en-US" dirty="0"/>
          </a:p>
          <a:p>
            <a:endParaRPr lang="en-I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95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To capture the response on how the participants would identify a person with mental illness, they were asked ;How would you describe a mentally ill person? The respondents were not prompted with any clues related to clinical terms for mental illnesses.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218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22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This study was conducted by The Live Love Laugh Foundation </a:t>
            </a:r>
          </a:p>
          <a:p>
            <a:r>
              <a:rPr lang="en-I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study took place across eight cities in India over a span of 5 five months and involved 3,556 respondents.</a:t>
            </a:r>
          </a:p>
          <a:p>
            <a:r>
              <a:rPr lang="en-IN" dirty="0"/>
              <a:t>A representation was maintained across various age-bands (within 18 to 45 years) and socioeconomic classes so as to cover the knowledge, attitude and behaviour of people across the different economic </a:t>
            </a:r>
            <a:r>
              <a:rPr lang="en-IN" dirty="0" err="1"/>
              <a:t>stratas</a:t>
            </a:r>
            <a:r>
              <a:rPr lang="en-IN" dirty="0"/>
              <a:t>, and various stages of life.</a:t>
            </a:r>
          </a:p>
          <a:p>
            <a:endParaRPr lang="en-IN" dirty="0"/>
          </a:p>
          <a:p>
            <a:endParaRPr lang="en-IN" dirty="0"/>
          </a:p>
          <a:p>
            <a:endParaRPr lang="en-US" dirty="0"/>
          </a:p>
          <a:p>
            <a:endParaRPr lang="en-I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88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DA7A3-E197-4B2D-AD9C-4B11FC4115E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08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B78B2E-B76E-42C2-BF1F-9D4D573D2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84" y="16613"/>
            <a:ext cx="1222408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590" y="473358"/>
            <a:ext cx="10363200" cy="1470025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05" y="1943383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8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39A59-5A4C-43C2-A5FE-A80C9137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A36D-6F5D-4507-B241-A0499EF0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B5161A-D83A-4680-80EA-99E70BAB7C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82652" y="1363328"/>
            <a:ext cx="6304548" cy="4762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0F25D4C-FC80-4975-874A-374CD72898E0}"/>
              </a:ext>
            </a:extLst>
          </p:cNvPr>
          <p:cNvSpPr/>
          <p:nvPr/>
        </p:nvSpPr>
        <p:spPr>
          <a:xfrm>
            <a:off x="512011" y="779460"/>
            <a:ext cx="4701673" cy="4762836"/>
          </a:xfrm>
          <a:prstGeom prst="ellipse">
            <a:avLst/>
          </a:prstGeom>
          <a:solidFill>
            <a:srgbClr val="F3A1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A96C438-AEEE-4ECD-B278-D2B8F587B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9984" y="1103478"/>
            <a:ext cx="3705726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EE92F2-0C0F-4EEA-8EA2-C7EAD6A8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179" y="242553"/>
            <a:ext cx="6978317" cy="132957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984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82A874-8993-41E8-B8AC-6EDE21C3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BC6246-B67D-4302-9CE6-4CB055FD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9EB6F0-9DDC-40B4-963B-FA9CA243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2D8EAD-B65F-404F-9867-4C756E89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15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52ACC-2510-41E7-BEF8-F18F672A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40095-5A56-4DD7-8016-E5F27D3D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1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5FB66-41ED-4BC0-BF57-71B03F40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38726-7AA5-41A1-A722-E993CFB6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6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5DAAA-9126-438D-A18C-B35A8E37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4EC34-6B83-4AAD-9F1B-4EF5D2BB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7AB83B-8FFB-4B52-A3FC-A87C134090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1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7253" y="2066925"/>
            <a:ext cx="10363200" cy="1362075"/>
          </a:xfrm>
        </p:spPr>
        <p:txBody>
          <a:bodyPr anchor="t"/>
          <a:lstStyle>
            <a:lvl1pPr algn="ctr">
              <a:defRPr sz="4400" b="1" i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51F77-F0E7-462E-B72D-6690D2DE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1969A-10B6-4EFB-A623-EFA0D70D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A1737-6C4F-4AE2-9D36-FE85FAD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590" y="632476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45914D-5073-CA4D-A0D6-825D28D60E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138C22F-D8A7-4910-984C-579C099A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641" y="4924926"/>
            <a:ext cx="2368529" cy="179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6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299390-3035-408B-8705-DC368D01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929A29-7CD2-4F5A-818F-B8ECADB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65E6FB-3216-41C2-AC7B-0E39FFC8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13AF04-D7AB-49D5-9D4E-31AC1CAD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60DE9A-01F3-42F0-B896-B41BF782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599948-5820-4A61-9F42-DA9DC2B6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6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0C5854-2FC3-40B0-8EA8-D8DEBA44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1D75FA-F3FF-43CE-9D31-5FFE6608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4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14710A-21C0-4FCB-A398-078CA96204EE}"/>
              </a:ext>
            </a:extLst>
          </p:cNvPr>
          <p:cNvSpPr/>
          <p:nvPr/>
        </p:nvSpPr>
        <p:spPr>
          <a:xfrm>
            <a:off x="3196390" y="-28742"/>
            <a:ext cx="899561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8A496-DE22-4A68-A80D-AA060DA84E37}"/>
              </a:ext>
            </a:extLst>
          </p:cNvPr>
          <p:cNvSpPr/>
          <p:nvPr/>
        </p:nvSpPr>
        <p:spPr>
          <a:xfrm>
            <a:off x="-1" y="-28742"/>
            <a:ext cx="3306725" cy="6886742"/>
          </a:xfrm>
          <a:prstGeom prst="rect">
            <a:avLst/>
          </a:prstGeom>
          <a:solidFill>
            <a:srgbClr val="F3A1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28393-36DC-4522-AFCE-BE7730EE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726" y="274637"/>
            <a:ext cx="8275673" cy="13295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39A59-5A4C-43C2-A5FE-A80C9137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A36D-6F5D-4507-B241-A0499EF0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B1FF39-0ADF-493F-AE80-F5A59381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726" y="1600200"/>
            <a:ext cx="827567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555DF30-999C-4A23-B81D-764711A21AF7}"/>
              </a:ext>
            </a:extLst>
          </p:cNvPr>
          <p:cNvSpPr txBox="1">
            <a:spLocks/>
          </p:cNvSpPr>
          <p:nvPr/>
        </p:nvSpPr>
        <p:spPr>
          <a:xfrm>
            <a:off x="159086" y="6356851"/>
            <a:ext cx="3596774" cy="396708"/>
          </a:xfrm>
          <a:prstGeom prst="rect">
            <a:avLst/>
          </a:prstGeom>
        </p:spPr>
        <p:txBody>
          <a:bodyPr/>
          <a:lstStyle>
            <a:defPPr>
              <a:defRPr lang="en-IN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Brandon Grotesque Medium" panose="020B0603020203060202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Copyright © Silver Oak Health</a:t>
            </a:r>
          </a:p>
        </p:txBody>
      </p:sp>
    </p:spTree>
    <p:extLst>
      <p:ext uri="{BB962C8B-B14F-4D97-AF65-F5344CB8AC3E}">
        <p14:creationId xmlns:p14="http://schemas.microsoft.com/office/powerpoint/2010/main" val="267009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39A59-5A4C-43C2-A5FE-A80C9137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A36D-6F5D-4507-B241-A0499EF0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D00B7-C25C-4900-A786-3DA63AD6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590" y="6324767"/>
            <a:ext cx="2844800" cy="365125"/>
          </a:xfrm>
          <a:prstGeom prst="rect">
            <a:avLst/>
          </a:prstGeom>
        </p:spPr>
        <p:txBody>
          <a:bodyPr/>
          <a:lstStyle/>
          <a:p>
            <a:fld id="{4E45914D-5073-CA4D-A0D6-825D28D60E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4710A-21C0-4FCB-A398-078CA96204EE}"/>
              </a:ext>
            </a:extLst>
          </p:cNvPr>
          <p:cNvSpPr/>
          <p:nvPr/>
        </p:nvSpPr>
        <p:spPr>
          <a:xfrm>
            <a:off x="3196390" y="-28742"/>
            <a:ext cx="899561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8A496-DE22-4A68-A80D-AA060DA84E37}"/>
              </a:ext>
            </a:extLst>
          </p:cNvPr>
          <p:cNvSpPr/>
          <p:nvPr/>
        </p:nvSpPr>
        <p:spPr>
          <a:xfrm>
            <a:off x="-1" y="-28742"/>
            <a:ext cx="5374106" cy="6886742"/>
          </a:xfrm>
          <a:prstGeom prst="rect">
            <a:avLst/>
          </a:prstGeom>
          <a:solidFill>
            <a:srgbClr val="F3A1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allout: Quad Arrow 5">
            <a:extLst>
              <a:ext uri="{FF2B5EF4-FFF2-40B4-BE49-F238E27FC236}">
                <a16:creationId xmlns:a16="http://schemas.microsoft.com/office/drawing/2014/main" id="{62765C53-0EC8-4C22-BC40-474CA103119D}"/>
              </a:ext>
            </a:extLst>
          </p:cNvPr>
          <p:cNvSpPr/>
          <p:nvPr/>
        </p:nvSpPr>
        <p:spPr>
          <a:xfrm>
            <a:off x="1090864" y="1941343"/>
            <a:ext cx="2919663" cy="2999834"/>
          </a:xfrm>
          <a:prstGeom prst="quadArrowCallou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A96C438-AEEE-4ECD-B278-D2B8F587B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3770" y="1363327"/>
            <a:ext cx="3705726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B5161A-D83A-4680-80EA-99E70BAB7C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82652" y="1363328"/>
            <a:ext cx="6304548" cy="4762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AD7AE54-CD29-47A8-BDC8-E9B0FE8EA20D}"/>
              </a:ext>
            </a:extLst>
          </p:cNvPr>
          <p:cNvSpPr txBox="1">
            <a:spLocks/>
          </p:cNvSpPr>
          <p:nvPr/>
        </p:nvSpPr>
        <p:spPr>
          <a:xfrm>
            <a:off x="159086" y="6356851"/>
            <a:ext cx="3596774" cy="396708"/>
          </a:xfrm>
          <a:prstGeom prst="rect">
            <a:avLst/>
          </a:prstGeom>
        </p:spPr>
        <p:txBody>
          <a:bodyPr/>
          <a:lstStyle>
            <a:defPPr>
              <a:defRPr lang="en-IN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Brandon Grotesque Medium" panose="020B0603020203060202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Copyright © Silver Oak Health</a:t>
            </a:r>
          </a:p>
        </p:txBody>
      </p:sp>
    </p:spTree>
    <p:extLst>
      <p:ext uri="{BB962C8B-B14F-4D97-AF65-F5344CB8AC3E}">
        <p14:creationId xmlns:p14="http://schemas.microsoft.com/office/powerpoint/2010/main" val="251305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>
            <a:extLst>
              <a:ext uri="{FF2B5EF4-FFF2-40B4-BE49-F238E27FC236}">
                <a16:creationId xmlns:a16="http://schemas.microsoft.com/office/drawing/2014/main" id="{B131AD07-89F9-4DA3-BF45-667D815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97AF69D-72C5-4F9D-9574-F12C00072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10A0F49-C0F5-4C64-81BE-549525D69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FB7D1-E94D-452B-9798-E6C9E2984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2626" y="63408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79B30E4-660A-C04A-A536-B4E4C079292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283B0-1953-4AB5-9852-45A1E62F7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994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7FCA4B-1987-4207-A065-50601F643510}"/>
              </a:ext>
            </a:extLst>
          </p:cNvPr>
          <p:cNvCxnSpPr>
            <a:cxnSpLocks/>
          </p:cNvCxnSpPr>
          <p:nvPr/>
        </p:nvCxnSpPr>
        <p:spPr>
          <a:xfrm>
            <a:off x="0" y="613886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8F9B254-8EA9-4C46-896D-3E32A13C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6116638"/>
            <a:ext cx="9794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A11343-990C-46F4-AEE8-D683F4F00027}"/>
              </a:ext>
            </a:extLst>
          </p:cNvPr>
          <p:cNvSpPr/>
          <p:nvPr/>
        </p:nvSpPr>
        <p:spPr>
          <a:xfrm>
            <a:off x="352926" y="6469929"/>
            <a:ext cx="3673642" cy="2268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Brandon Grotesque Medium" panose="020B0603020203060202"/>
              </a:rPr>
              <a:t>Copyright © Silver Oak Health</a:t>
            </a:r>
          </a:p>
        </p:txBody>
      </p:sp>
    </p:spTree>
    <p:extLst>
      <p:ext uri="{BB962C8B-B14F-4D97-AF65-F5344CB8AC3E}">
        <p14:creationId xmlns:p14="http://schemas.microsoft.com/office/powerpoint/2010/main" val="40983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IN" altLang="en-US" sz="4800" b="1" kern="1200" dirty="0" smtClean="0">
          <a:solidFill>
            <a:schemeClr val="tx1">
              <a:lumMod val="65000"/>
              <a:lumOff val="35000"/>
            </a:schemeClr>
          </a:solidFill>
          <a:latin typeface="Brandon Grotesque Medium" panose="020B0603020203060202" pitchFamily="34" charset="0"/>
          <a:ea typeface="+mn-ea"/>
          <a:cs typeface="+mn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1F8B98"/>
          </a:solidFill>
          <a:latin typeface="Brandon Grotesque Medium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1F8B98"/>
          </a:solidFill>
          <a:latin typeface="Brandon Grotesque Medium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1F8B98"/>
          </a:solidFill>
          <a:latin typeface="Brandon Grotesque Medium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1F8B98"/>
          </a:solidFill>
          <a:latin typeface="Brandon Grotesque Medium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1F8B98"/>
          </a:solidFill>
          <a:latin typeface="Brandon Grotesque Medium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1F8B98"/>
          </a:solidFill>
          <a:latin typeface="Brandon Grotesque Medium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1F8B98"/>
          </a:solidFill>
          <a:latin typeface="Brandon Grotesque Medium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1F8B98"/>
          </a:solidFill>
          <a:latin typeface="Brandon Grotesque Medium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randon Grotesque Medium" panose="020B0603020203060202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randon Grotesque Medium" panose="020B0603020203060202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andon Grotesque Medium" panose="020B0603020203060202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randon Grotesque Medium" panose="020B0603020203060202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randon Grotesque Medium" panose="020B0603020203060202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F1968E-00C8-436D-9342-D14F015C7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6989" y="937957"/>
            <a:ext cx="11434010" cy="1470025"/>
          </a:xfrm>
        </p:spPr>
        <p:txBody>
          <a:bodyPr/>
          <a:lstStyle/>
          <a:p>
            <a:pPr algn="ctr"/>
            <a:r>
              <a:rPr lang="en-GB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Importance of Employee Well Being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393597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B5A777-6136-4453-A6B1-3982D703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0"/>
            <a:ext cx="10972800" cy="1143000"/>
          </a:xfrm>
        </p:spPr>
        <p:txBody>
          <a:bodyPr/>
          <a:lstStyle/>
          <a:p>
            <a:r>
              <a:rPr lang="en-US" dirty="0"/>
              <a:t>Impact of Covid on Industries !!!</a:t>
            </a:r>
            <a:endParaRPr lang="en-IN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E170BD-FC6D-4665-900B-03CF787ED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3" b="10853"/>
          <a:stretch/>
        </p:blipFill>
        <p:spPr bwMode="auto">
          <a:xfrm>
            <a:off x="1029103" y="1309645"/>
            <a:ext cx="4511681" cy="46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 (Image: Network18 Graphics)">
            <a:extLst>
              <a:ext uri="{FF2B5EF4-FFF2-40B4-BE49-F238E27FC236}">
                <a16:creationId xmlns:a16="http://schemas.microsoft.com/office/drawing/2014/main" id="{24141BB1-EA33-4962-8891-330487528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2" b="7442"/>
          <a:stretch/>
        </p:blipFill>
        <p:spPr bwMode="auto">
          <a:xfrm>
            <a:off x="6422279" y="1309645"/>
            <a:ext cx="4511680" cy="46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9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B5A777-6136-4453-A6B1-3982D703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7" y="1369"/>
            <a:ext cx="10972800" cy="1143000"/>
          </a:xfrm>
        </p:spPr>
        <p:txBody>
          <a:bodyPr/>
          <a:lstStyle/>
          <a:p>
            <a:r>
              <a:rPr lang="en-US" dirty="0"/>
              <a:t>Impact of Pandemic on individuals!!!</a:t>
            </a:r>
            <a:endParaRPr lang="en-IN" dirty="0"/>
          </a:p>
        </p:txBody>
      </p:sp>
      <p:pic>
        <p:nvPicPr>
          <p:cNvPr id="3074" name="Picture 2" descr="The Top Struggles of Remote Workers">
            <a:extLst>
              <a:ext uri="{FF2B5EF4-FFF2-40B4-BE49-F238E27FC236}">
                <a16:creationId xmlns:a16="http://schemas.microsoft.com/office/drawing/2014/main" id="{E1D4990C-5754-4346-AE9D-6175D66C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3" y="1144369"/>
            <a:ext cx="7851227" cy="49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148C8-7FFD-43F2-A5B8-D69F93AD5A53}"/>
              </a:ext>
            </a:extLst>
          </p:cNvPr>
          <p:cNvSpPr txBox="1"/>
          <p:nvPr/>
        </p:nvSpPr>
        <p:spPr>
          <a:xfrm>
            <a:off x="8439805" y="2139645"/>
            <a:ext cx="33633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37% increase in Stress-Related Absence at work since last year (Absenteeism) </a:t>
            </a:r>
          </a:p>
          <a:p>
            <a:endParaRPr lang="en-US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89% of Employees said that they have worked while feeling unwell (presenteeism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122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1CA8B-54BD-4610-9536-DC4914B7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i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Medium" panose="020B0603020203060202" pitchFamily="34" charset="0"/>
              </a:rPr>
              <a:t>How can you become more aware of workplace stress?</a:t>
            </a:r>
            <a:endParaRPr lang="en-IN" sz="5400" i="0" dirty="0"/>
          </a:p>
        </p:txBody>
      </p:sp>
    </p:spTree>
    <p:extLst>
      <p:ext uri="{BB962C8B-B14F-4D97-AF65-F5344CB8AC3E}">
        <p14:creationId xmlns:p14="http://schemas.microsoft.com/office/powerpoint/2010/main" val="245745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F16FB-5BB8-48B4-9736-8692485D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Symptoms of Stress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FCCE82-1CBB-42A1-BDB7-0D9D749C4DB5}"/>
              </a:ext>
            </a:extLst>
          </p:cNvPr>
          <p:cNvGrpSpPr/>
          <p:nvPr/>
        </p:nvGrpSpPr>
        <p:grpSpPr>
          <a:xfrm>
            <a:off x="204898" y="1417638"/>
            <a:ext cx="5446419" cy="2852076"/>
            <a:chOff x="204898" y="1417638"/>
            <a:chExt cx="5446419" cy="285207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26C72B-53F6-449F-B0BE-A34F68BF86CF}"/>
                </a:ext>
              </a:extLst>
            </p:cNvPr>
            <p:cNvSpPr/>
            <p:nvPr/>
          </p:nvSpPr>
          <p:spPr>
            <a:xfrm>
              <a:off x="3321227" y="1417638"/>
              <a:ext cx="2330090" cy="2852076"/>
            </a:xfrm>
            <a:custGeom>
              <a:avLst/>
              <a:gdLst>
                <a:gd name="connsiteX0" fmla="*/ 1138907 w 2277180"/>
                <a:gd name="connsiteY0" fmla="*/ 0 h 2866595"/>
                <a:gd name="connsiteX1" fmla="*/ 1338792 w 2277180"/>
                <a:gd name="connsiteY1" fmla="*/ 53730 h 2866595"/>
                <a:gd name="connsiteX2" fmla="*/ 2077294 w 2277180"/>
                <a:gd name="connsiteY2" fmla="*/ 480589 h 2866595"/>
                <a:gd name="connsiteX3" fmla="*/ 2277180 w 2277180"/>
                <a:gd name="connsiteY3" fmla="*/ 826921 h 2866595"/>
                <a:gd name="connsiteX4" fmla="*/ 2277105 w 2277180"/>
                <a:gd name="connsiteY4" fmla="*/ 1029276 h 2866595"/>
                <a:gd name="connsiteX5" fmla="*/ 2267377 w 2277180"/>
                <a:gd name="connsiteY5" fmla="*/ 1080391 h 2866595"/>
                <a:gd name="connsiteX6" fmla="*/ 2075246 w 2277180"/>
                <a:gd name="connsiteY6" fmla="*/ 1218283 h 2866595"/>
                <a:gd name="connsiteX7" fmla="*/ 1949840 w 2277180"/>
                <a:gd name="connsiteY7" fmla="*/ 1174974 h 2866595"/>
                <a:gd name="connsiteX8" fmla="*/ 1925398 w 2277180"/>
                <a:gd name="connsiteY8" fmla="*/ 1152614 h 2866595"/>
                <a:gd name="connsiteX9" fmla="*/ 1869014 w 2277180"/>
                <a:gd name="connsiteY9" fmla="*/ 1121780 h 2866595"/>
                <a:gd name="connsiteX10" fmla="*/ 1799021 w 2277180"/>
                <a:gd name="connsiteY10" fmla="*/ 1109423 h 2866595"/>
                <a:gd name="connsiteX11" fmla="*/ 1591671 w 2277180"/>
                <a:gd name="connsiteY11" fmla="*/ 1323397 h 2866595"/>
                <a:gd name="connsiteX12" fmla="*/ 1592871 w 2277180"/>
                <a:gd name="connsiteY12" fmla="*/ 1331321 h 2866595"/>
                <a:gd name="connsiteX13" fmla="*/ 1591635 w 2277180"/>
                <a:gd name="connsiteY13" fmla="*/ 1345625 h 2866595"/>
                <a:gd name="connsiteX14" fmla="*/ 1599400 w 2277180"/>
                <a:gd name="connsiteY14" fmla="*/ 1397067 h 2866595"/>
                <a:gd name="connsiteX15" fmla="*/ 1719092 w 2277180"/>
                <a:gd name="connsiteY15" fmla="*/ 1530423 h 2866595"/>
                <a:gd name="connsiteX16" fmla="*/ 1869023 w 2277180"/>
                <a:gd name="connsiteY16" fmla="*/ 1533927 h 2866595"/>
                <a:gd name="connsiteX17" fmla="*/ 1926326 w 2277180"/>
                <a:gd name="connsiteY17" fmla="*/ 1502422 h 2866595"/>
                <a:gd name="connsiteX18" fmla="*/ 1949241 w 2277180"/>
                <a:gd name="connsiteY18" fmla="*/ 1481725 h 2866595"/>
                <a:gd name="connsiteX19" fmla="*/ 2074954 w 2277180"/>
                <a:gd name="connsiteY19" fmla="*/ 1437807 h 2866595"/>
                <a:gd name="connsiteX20" fmla="*/ 2267623 w 2277180"/>
                <a:gd name="connsiteY20" fmla="*/ 1576526 h 2866595"/>
                <a:gd name="connsiteX21" fmla="*/ 2276885 w 2277180"/>
                <a:gd name="connsiteY21" fmla="*/ 1623451 h 2866595"/>
                <a:gd name="connsiteX22" fmla="*/ 2276864 w 2277180"/>
                <a:gd name="connsiteY22" fmla="*/ 1679962 h 2866595"/>
                <a:gd name="connsiteX23" fmla="*/ 2076662 w 2277180"/>
                <a:gd name="connsiteY23" fmla="*/ 2026295 h 2866595"/>
                <a:gd name="connsiteX24" fmla="*/ 1984942 w 2277180"/>
                <a:gd name="connsiteY24" fmla="*/ 2079077 h 2866595"/>
                <a:gd name="connsiteX25" fmla="*/ 1897123 w 2277180"/>
                <a:gd name="connsiteY25" fmla="*/ 2371003 h 2866595"/>
                <a:gd name="connsiteX26" fmla="*/ 1998015 w 2277180"/>
                <a:gd name="connsiteY26" fmla="*/ 2457891 h 2866595"/>
                <a:gd name="connsiteX27" fmla="*/ 2027323 w 2277180"/>
                <a:gd name="connsiteY27" fmla="*/ 2467500 h 2866595"/>
                <a:gd name="connsiteX28" fmla="*/ 2083304 w 2277180"/>
                <a:gd name="connsiteY28" fmla="*/ 2501199 h 2866595"/>
                <a:gd name="connsiteX29" fmla="*/ 2155309 w 2277180"/>
                <a:gd name="connsiteY29" fmla="*/ 2632613 h 2866595"/>
                <a:gd name="connsiteX30" fmla="*/ 2099539 w 2277180"/>
                <a:gd name="connsiteY30" fmla="*/ 2803005 h 2866595"/>
                <a:gd name="connsiteX31" fmla="*/ 1769770 w 2277180"/>
                <a:gd name="connsiteY31" fmla="*/ 2762809 h 2866595"/>
                <a:gd name="connsiteX32" fmla="*/ 1745627 w 2277180"/>
                <a:gd name="connsiteY32" fmla="*/ 2695952 h 2866595"/>
                <a:gd name="connsiteX33" fmla="*/ 1744362 w 2277180"/>
                <a:gd name="connsiteY33" fmla="*/ 2631666 h 2866595"/>
                <a:gd name="connsiteX34" fmla="*/ 1751320 w 2277180"/>
                <a:gd name="connsiteY34" fmla="*/ 2599184 h 2866595"/>
                <a:gd name="connsiteX35" fmla="*/ 1726229 w 2277180"/>
                <a:gd name="connsiteY35" fmla="*/ 2468718 h 2866595"/>
                <a:gd name="connsiteX36" fmla="*/ 1429879 w 2277180"/>
                <a:gd name="connsiteY36" fmla="*/ 2399289 h 2866595"/>
                <a:gd name="connsiteX37" fmla="*/ 1338160 w 2277180"/>
                <a:gd name="connsiteY37" fmla="*/ 2452206 h 2866595"/>
                <a:gd name="connsiteX38" fmla="*/ 938388 w 2277180"/>
                <a:gd name="connsiteY38" fmla="*/ 2451936 h 2866595"/>
                <a:gd name="connsiteX39" fmla="*/ 199886 w 2277180"/>
                <a:gd name="connsiteY39" fmla="*/ 2025077 h 2866595"/>
                <a:gd name="connsiteX40" fmla="*/ 0 w 2277180"/>
                <a:gd name="connsiteY40" fmla="*/ 1678744 h 2866595"/>
                <a:gd name="connsiteX41" fmla="*/ 316 w 2277180"/>
                <a:gd name="connsiteY41" fmla="*/ 825703 h 2866595"/>
                <a:gd name="connsiteX42" fmla="*/ 199886 w 2277180"/>
                <a:gd name="connsiteY42" fmla="*/ 479641 h 2866595"/>
                <a:gd name="connsiteX43" fmla="*/ 939021 w 2277180"/>
                <a:gd name="connsiteY43" fmla="*/ 53459 h 2866595"/>
                <a:gd name="connsiteX44" fmla="*/ 1138907 w 2277180"/>
                <a:gd name="connsiteY44" fmla="*/ 0 h 286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77180" h="2866595">
                  <a:moveTo>
                    <a:pt x="1138907" y="0"/>
                  </a:moveTo>
                  <a:cubicBezTo>
                    <a:pt x="1207907" y="34"/>
                    <a:pt x="1276908" y="17932"/>
                    <a:pt x="1338792" y="53730"/>
                  </a:cubicBezTo>
                  <a:lnTo>
                    <a:pt x="2077294" y="480589"/>
                  </a:lnTo>
                  <a:cubicBezTo>
                    <a:pt x="2201063" y="551912"/>
                    <a:pt x="2277180" y="684003"/>
                    <a:pt x="2277180" y="826921"/>
                  </a:cubicBezTo>
                  <a:lnTo>
                    <a:pt x="2277105" y="1029276"/>
                  </a:lnTo>
                  <a:lnTo>
                    <a:pt x="2267377" y="1080391"/>
                  </a:lnTo>
                  <a:cubicBezTo>
                    <a:pt x="2236299" y="1159454"/>
                    <a:pt x="2163155" y="1218459"/>
                    <a:pt x="2075246" y="1218283"/>
                  </a:cubicBezTo>
                  <a:cubicBezTo>
                    <a:pt x="2027889" y="1217930"/>
                    <a:pt x="1984559" y="1201689"/>
                    <a:pt x="1949840" y="1174974"/>
                  </a:cubicBezTo>
                  <a:cubicBezTo>
                    <a:pt x="1942202" y="1166972"/>
                    <a:pt x="1934008" y="1159322"/>
                    <a:pt x="1925398" y="1152614"/>
                  </a:cubicBezTo>
                  <a:cubicBezTo>
                    <a:pt x="1908455" y="1139551"/>
                    <a:pt x="1889429" y="1129077"/>
                    <a:pt x="1869014" y="1121780"/>
                  </a:cubicBezTo>
                  <a:cubicBezTo>
                    <a:pt x="1847072" y="1113777"/>
                    <a:pt x="1823463" y="1109423"/>
                    <a:pt x="1799021" y="1109423"/>
                  </a:cubicBezTo>
                  <a:cubicBezTo>
                    <a:pt x="1682243" y="1109423"/>
                    <a:pt x="1588006" y="1205924"/>
                    <a:pt x="1591671" y="1323397"/>
                  </a:cubicBezTo>
                  <a:lnTo>
                    <a:pt x="1592871" y="1331321"/>
                  </a:lnTo>
                  <a:lnTo>
                    <a:pt x="1591635" y="1345625"/>
                  </a:lnTo>
                  <a:cubicBezTo>
                    <a:pt x="1592152" y="1362416"/>
                    <a:pt x="1594667" y="1379636"/>
                    <a:pt x="1599400" y="1397067"/>
                  </a:cubicBezTo>
                  <a:cubicBezTo>
                    <a:pt x="1615658" y="1457227"/>
                    <a:pt x="1661487" y="1507203"/>
                    <a:pt x="1719092" y="1530423"/>
                  </a:cubicBezTo>
                  <a:cubicBezTo>
                    <a:pt x="1772882" y="1552071"/>
                    <a:pt x="1824465" y="1549843"/>
                    <a:pt x="1869023" y="1533927"/>
                  </a:cubicBezTo>
                  <a:cubicBezTo>
                    <a:pt x="1889697" y="1526296"/>
                    <a:pt x="1909132" y="1515784"/>
                    <a:pt x="1926326" y="1502422"/>
                  </a:cubicBezTo>
                  <a:cubicBezTo>
                    <a:pt x="1934288" y="1496038"/>
                    <a:pt x="1941915" y="1489060"/>
                    <a:pt x="1949241" y="1481725"/>
                  </a:cubicBezTo>
                  <a:cubicBezTo>
                    <a:pt x="1983931" y="1454674"/>
                    <a:pt x="2027552" y="1438104"/>
                    <a:pt x="2074954" y="1437807"/>
                  </a:cubicBezTo>
                  <a:cubicBezTo>
                    <a:pt x="2161386" y="1437095"/>
                    <a:pt x="2235812" y="1497615"/>
                    <a:pt x="2267623" y="1576526"/>
                  </a:cubicBezTo>
                  <a:lnTo>
                    <a:pt x="2276885" y="1623451"/>
                  </a:lnTo>
                  <a:lnTo>
                    <a:pt x="2276864" y="1679962"/>
                  </a:lnTo>
                  <a:cubicBezTo>
                    <a:pt x="2276548" y="1822880"/>
                    <a:pt x="2200431" y="1954971"/>
                    <a:pt x="2076662" y="2026295"/>
                  </a:cubicBezTo>
                  <a:lnTo>
                    <a:pt x="1984942" y="2079077"/>
                  </a:lnTo>
                  <a:cubicBezTo>
                    <a:pt x="1885315" y="2136461"/>
                    <a:pt x="1838823" y="2271664"/>
                    <a:pt x="1897123" y="2371003"/>
                  </a:cubicBezTo>
                  <a:cubicBezTo>
                    <a:pt x="1920949" y="2411740"/>
                    <a:pt x="1957321" y="2441379"/>
                    <a:pt x="1998015" y="2457891"/>
                  </a:cubicBezTo>
                  <a:cubicBezTo>
                    <a:pt x="2007925" y="2460462"/>
                    <a:pt x="2017729" y="2463710"/>
                    <a:pt x="2027323" y="2467500"/>
                  </a:cubicBezTo>
                  <a:cubicBezTo>
                    <a:pt x="2047670" y="2475485"/>
                    <a:pt x="2066436" y="2486853"/>
                    <a:pt x="2083304" y="2501199"/>
                  </a:cubicBezTo>
                  <a:cubicBezTo>
                    <a:pt x="2119570" y="2531786"/>
                    <a:pt x="2146980" y="2575094"/>
                    <a:pt x="2155309" y="2632613"/>
                  </a:cubicBezTo>
                  <a:cubicBezTo>
                    <a:pt x="2163848" y="2694057"/>
                    <a:pt x="2143501" y="2758749"/>
                    <a:pt x="2099539" y="2803005"/>
                  </a:cubicBezTo>
                  <a:cubicBezTo>
                    <a:pt x="1997699" y="2905456"/>
                    <a:pt x="1836293" y="2878389"/>
                    <a:pt x="1769770" y="2762809"/>
                  </a:cubicBezTo>
                  <a:cubicBezTo>
                    <a:pt x="1757751" y="2741561"/>
                    <a:pt x="1749739" y="2718959"/>
                    <a:pt x="1745627" y="2695952"/>
                  </a:cubicBezTo>
                  <a:cubicBezTo>
                    <a:pt x="1741832" y="2674433"/>
                    <a:pt x="1741516" y="2652779"/>
                    <a:pt x="1744362" y="2631666"/>
                  </a:cubicBezTo>
                  <a:cubicBezTo>
                    <a:pt x="1745944" y="2620568"/>
                    <a:pt x="1748158" y="2609741"/>
                    <a:pt x="1751320" y="2599184"/>
                  </a:cubicBezTo>
                  <a:cubicBezTo>
                    <a:pt x="1757435" y="2555605"/>
                    <a:pt x="1749739" y="2509861"/>
                    <a:pt x="1726229" y="2468718"/>
                  </a:cubicBezTo>
                  <a:cubicBezTo>
                    <a:pt x="1667929" y="2366943"/>
                    <a:pt x="1531404" y="2340822"/>
                    <a:pt x="1429879" y="2399289"/>
                  </a:cubicBezTo>
                  <a:lnTo>
                    <a:pt x="1338160" y="2452206"/>
                  </a:lnTo>
                  <a:cubicBezTo>
                    <a:pt x="1214391" y="2523530"/>
                    <a:pt x="1062157" y="2523530"/>
                    <a:pt x="938388" y="2451936"/>
                  </a:cubicBezTo>
                  <a:lnTo>
                    <a:pt x="199886" y="2025077"/>
                  </a:lnTo>
                  <a:cubicBezTo>
                    <a:pt x="76117" y="1953753"/>
                    <a:pt x="0" y="1821662"/>
                    <a:pt x="0" y="1678744"/>
                  </a:cubicBezTo>
                  <a:lnTo>
                    <a:pt x="316" y="825703"/>
                  </a:lnTo>
                  <a:cubicBezTo>
                    <a:pt x="316" y="682785"/>
                    <a:pt x="76750" y="550965"/>
                    <a:pt x="199886" y="479641"/>
                  </a:cubicBezTo>
                  <a:lnTo>
                    <a:pt x="939021" y="53459"/>
                  </a:lnTo>
                  <a:cubicBezTo>
                    <a:pt x="1000905" y="17797"/>
                    <a:pt x="1069906" y="-34"/>
                    <a:pt x="1138907" y="0"/>
                  </a:cubicBezTo>
                  <a:close/>
                </a:path>
              </a:pathLst>
            </a:custGeom>
            <a:solidFill>
              <a:srgbClr val="28B9D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0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9768E3-6AF2-4EB7-84D0-FE0FA1A0D020}"/>
                </a:ext>
              </a:extLst>
            </p:cNvPr>
            <p:cNvSpPr/>
            <p:nvPr/>
          </p:nvSpPr>
          <p:spPr>
            <a:xfrm>
              <a:off x="3291414" y="2123330"/>
              <a:ext cx="1912110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Brandon Grotesque Light"/>
                </a:rPr>
                <a:t>Physical effects</a:t>
              </a:r>
            </a:p>
          </p:txBody>
        </p:sp>
        <p:sp>
          <p:nvSpPr>
            <p:cNvPr id="43" name="TextBox 58">
              <a:extLst>
                <a:ext uri="{FF2B5EF4-FFF2-40B4-BE49-F238E27FC236}">
                  <a16:creationId xmlns:a16="http://schemas.microsoft.com/office/drawing/2014/main" id="{21927B14-4E7C-443C-BC6F-256BF48DF8C3}"/>
                </a:ext>
              </a:extLst>
            </p:cNvPr>
            <p:cNvSpPr txBox="1"/>
            <p:nvPr/>
          </p:nvSpPr>
          <p:spPr>
            <a:xfrm>
              <a:off x="204898" y="1946740"/>
              <a:ext cx="3145294" cy="147732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dirty="0">
                  <a:latin typeface="Brandon Grotesque Light" panose="020B0303020203060202"/>
                </a:rPr>
                <a:t>Fatigue, Muscular tension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dirty="0">
                  <a:latin typeface="Brandon Grotesque Light" panose="020B0303020203060202"/>
                </a:rPr>
                <a:t>Headaches, Heart Palpitations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dirty="0">
                  <a:latin typeface="Brandon Grotesque Light" panose="020B0303020203060202"/>
                </a:rPr>
                <a:t>Sleeping problems (insomnia)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dirty="0">
                  <a:latin typeface="Brandon Grotesque Light" panose="020B0303020203060202"/>
                </a:rPr>
                <a:t>Stomach upset, Menstrual cycle disruption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75EDAC7-0CF4-4352-9010-A0AA23EDB164}"/>
              </a:ext>
            </a:extLst>
          </p:cNvPr>
          <p:cNvGrpSpPr/>
          <p:nvPr/>
        </p:nvGrpSpPr>
        <p:grpSpPr>
          <a:xfrm>
            <a:off x="4949776" y="1481035"/>
            <a:ext cx="6357190" cy="2493669"/>
            <a:chOff x="4949776" y="1481035"/>
            <a:chExt cx="6357190" cy="249366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A0CC56-AE48-4497-911B-176F5AA87B8F}"/>
                </a:ext>
              </a:extLst>
            </p:cNvPr>
            <p:cNvSpPr/>
            <p:nvPr/>
          </p:nvSpPr>
          <p:spPr>
            <a:xfrm>
              <a:off x="4949776" y="1481035"/>
              <a:ext cx="3038705" cy="2493669"/>
            </a:xfrm>
            <a:custGeom>
              <a:avLst/>
              <a:gdLst>
                <a:gd name="connsiteX0" fmla="*/ 1830381 w 2969705"/>
                <a:gd name="connsiteY0" fmla="*/ 0 h 2506363"/>
                <a:gd name="connsiteX1" fmla="*/ 2030345 w 2969705"/>
                <a:gd name="connsiteY1" fmla="*/ 53488 h 2506363"/>
                <a:gd name="connsiteX2" fmla="*/ 2769168 w 2969705"/>
                <a:gd name="connsiteY2" fmla="*/ 479983 h 2506363"/>
                <a:gd name="connsiteX3" fmla="*/ 2969705 w 2969705"/>
                <a:gd name="connsiteY3" fmla="*/ 826922 h 2506363"/>
                <a:gd name="connsiteX4" fmla="*/ 2969705 w 2969705"/>
                <a:gd name="connsiteY4" fmla="*/ 1680030 h 2506363"/>
                <a:gd name="connsiteX5" fmla="*/ 2769862 w 2969705"/>
                <a:gd name="connsiteY5" fmla="*/ 2026381 h 2506363"/>
                <a:gd name="connsiteX6" fmla="*/ 2563491 w 2969705"/>
                <a:gd name="connsiteY6" fmla="*/ 2145512 h 2506363"/>
                <a:gd name="connsiteX7" fmla="*/ 2548864 w 2969705"/>
                <a:gd name="connsiteY7" fmla="*/ 2150595 h 2506363"/>
                <a:gd name="connsiteX8" fmla="*/ 2333451 w 2969705"/>
                <a:gd name="connsiteY8" fmla="*/ 2053037 h 2506363"/>
                <a:gd name="connsiteX9" fmla="*/ 2308360 w 2969705"/>
                <a:gd name="connsiteY9" fmla="*/ 1922570 h 2506363"/>
                <a:gd name="connsiteX10" fmla="*/ 2315318 w 2969705"/>
                <a:gd name="connsiteY10" fmla="*/ 1890089 h 2506363"/>
                <a:gd name="connsiteX11" fmla="*/ 2314053 w 2969705"/>
                <a:gd name="connsiteY11" fmla="*/ 1825803 h 2506363"/>
                <a:gd name="connsiteX12" fmla="*/ 2289911 w 2969705"/>
                <a:gd name="connsiteY12" fmla="*/ 1758945 h 2506363"/>
                <a:gd name="connsiteX13" fmla="*/ 1960141 w 2969705"/>
                <a:gd name="connsiteY13" fmla="*/ 1718749 h 2506363"/>
                <a:gd name="connsiteX14" fmla="*/ 1904372 w 2969705"/>
                <a:gd name="connsiteY14" fmla="*/ 1889141 h 2506363"/>
                <a:gd name="connsiteX15" fmla="*/ 1976377 w 2969705"/>
                <a:gd name="connsiteY15" fmla="*/ 2020556 h 2506363"/>
                <a:gd name="connsiteX16" fmla="*/ 2032357 w 2969705"/>
                <a:gd name="connsiteY16" fmla="*/ 2054255 h 2506363"/>
                <a:gd name="connsiteX17" fmla="*/ 2061666 w 2969705"/>
                <a:gd name="connsiteY17" fmla="*/ 2063864 h 2506363"/>
                <a:gd name="connsiteX18" fmla="*/ 2162557 w 2969705"/>
                <a:gd name="connsiteY18" fmla="*/ 2150752 h 2506363"/>
                <a:gd name="connsiteX19" fmla="*/ 2138688 w 2969705"/>
                <a:gd name="connsiteY19" fmla="*/ 2386825 h 2506363"/>
                <a:gd name="connsiteX20" fmla="*/ 2125485 w 2969705"/>
                <a:gd name="connsiteY20" fmla="*/ 2398356 h 2506363"/>
                <a:gd name="connsiteX21" fmla="*/ 2031040 w 2969705"/>
                <a:gd name="connsiteY21" fmla="*/ 2452876 h 2506363"/>
                <a:gd name="connsiteX22" fmla="*/ 1631214 w 2969705"/>
                <a:gd name="connsiteY22" fmla="*/ 2452876 h 2506363"/>
                <a:gd name="connsiteX23" fmla="*/ 892392 w 2969705"/>
                <a:gd name="connsiteY23" fmla="*/ 2026381 h 2506363"/>
                <a:gd name="connsiteX24" fmla="*/ 692549 w 2969705"/>
                <a:gd name="connsiteY24" fmla="*/ 1680030 h 2506363"/>
                <a:gd name="connsiteX25" fmla="*/ 692549 w 2969705"/>
                <a:gd name="connsiteY25" fmla="*/ 1573995 h 2506363"/>
                <a:gd name="connsiteX26" fmla="*/ 692528 w 2969705"/>
                <a:gd name="connsiteY26" fmla="*/ 1573891 h 2506363"/>
                <a:gd name="connsiteX27" fmla="*/ 692528 w 2969705"/>
                <a:gd name="connsiteY27" fmla="*/ 1596257 h 2506363"/>
                <a:gd name="connsiteX28" fmla="*/ 483387 w 2969705"/>
                <a:gd name="connsiteY28" fmla="*/ 1374085 h 2506363"/>
                <a:gd name="connsiteX29" fmla="*/ 357674 w 2969705"/>
                <a:gd name="connsiteY29" fmla="*/ 1418003 h 2506363"/>
                <a:gd name="connsiteX30" fmla="*/ 334759 w 2969705"/>
                <a:gd name="connsiteY30" fmla="*/ 1438700 h 2506363"/>
                <a:gd name="connsiteX31" fmla="*/ 277456 w 2969705"/>
                <a:gd name="connsiteY31" fmla="*/ 1470205 h 2506363"/>
                <a:gd name="connsiteX32" fmla="*/ 127525 w 2969705"/>
                <a:gd name="connsiteY32" fmla="*/ 1466701 h 2506363"/>
                <a:gd name="connsiteX33" fmla="*/ 7833 w 2969705"/>
                <a:gd name="connsiteY33" fmla="*/ 1333345 h 2506363"/>
                <a:gd name="connsiteX34" fmla="*/ 68 w 2969705"/>
                <a:gd name="connsiteY34" fmla="*/ 1281903 h 2506363"/>
                <a:gd name="connsiteX35" fmla="*/ 1304 w 2969705"/>
                <a:gd name="connsiteY35" fmla="*/ 1267599 h 2506363"/>
                <a:gd name="connsiteX36" fmla="*/ 104 w 2969705"/>
                <a:gd name="connsiteY36" fmla="*/ 1259675 h 2506363"/>
                <a:gd name="connsiteX37" fmla="*/ 207454 w 2969705"/>
                <a:gd name="connsiteY37" fmla="*/ 1045701 h 2506363"/>
                <a:gd name="connsiteX38" fmla="*/ 277447 w 2969705"/>
                <a:gd name="connsiteY38" fmla="*/ 1058058 h 2506363"/>
                <a:gd name="connsiteX39" fmla="*/ 333831 w 2969705"/>
                <a:gd name="connsiteY39" fmla="*/ 1088892 h 2506363"/>
                <a:gd name="connsiteX40" fmla="*/ 358273 w 2969705"/>
                <a:gd name="connsiteY40" fmla="*/ 1111252 h 2506363"/>
                <a:gd name="connsiteX41" fmla="*/ 483679 w 2969705"/>
                <a:gd name="connsiteY41" fmla="*/ 1154561 h 2506363"/>
                <a:gd name="connsiteX42" fmla="*/ 691854 w 2969705"/>
                <a:gd name="connsiteY42" fmla="*/ 932369 h 2506363"/>
                <a:gd name="connsiteX43" fmla="*/ 691854 w 2969705"/>
                <a:gd name="connsiteY43" fmla="*/ 826334 h 2506363"/>
                <a:gd name="connsiteX44" fmla="*/ 891836 w 2969705"/>
                <a:gd name="connsiteY44" fmla="*/ 479983 h 2506363"/>
                <a:gd name="connsiteX45" fmla="*/ 1630520 w 2969705"/>
                <a:gd name="connsiteY45" fmla="*/ 53488 h 2506363"/>
                <a:gd name="connsiteX46" fmla="*/ 1830381 w 2969705"/>
                <a:gd name="connsiteY46" fmla="*/ 0 h 2506363"/>
                <a:gd name="connsiteX0" fmla="*/ 1830381 w 2969705"/>
                <a:gd name="connsiteY0" fmla="*/ 0 h 2506363"/>
                <a:gd name="connsiteX1" fmla="*/ 2030345 w 2969705"/>
                <a:gd name="connsiteY1" fmla="*/ 53488 h 2506363"/>
                <a:gd name="connsiteX2" fmla="*/ 2769168 w 2969705"/>
                <a:gd name="connsiteY2" fmla="*/ 479983 h 2506363"/>
                <a:gd name="connsiteX3" fmla="*/ 2969705 w 2969705"/>
                <a:gd name="connsiteY3" fmla="*/ 826922 h 2506363"/>
                <a:gd name="connsiteX4" fmla="*/ 2969705 w 2969705"/>
                <a:gd name="connsiteY4" fmla="*/ 1680030 h 2506363"/>
                <a:gd name="connsiteX5" fmla="*/ 2769862 w 2969705"/>
                <a:gd name="connsiteY5" fmla="*/ 2026381 h 2506363"/>
                <a:gd name="connsiteX6" fmla="*/ 2563491 w 2969705"/>
                <a:gd name="connsiteY6" fmla="*/ 2145512 h 2506363"/>
                <a:gd name="connsiteX7" fmla="*/ 2548864 w 2969705"/>
                <a:gd name="connsiteY7" fmla="*/ 2150595 h 2506363"/>
                <a:gd name="connsiteX8" fmla="*/ 2333451 w 2969705"/>
                <a:gd name="connsiteY8" fmla="*/ 2053037 h 2506363"/>
                <a:gd name="connsiteX9" fmla="*/ 2308360 w 2969705"/>
                <a:gd name="connsiteY9" fmla="*/ 1922570 h 2506363"/>
                <a:gd name="connsiteX10" fmla="*/ 2315318 w 2969705"/>
                <a:gd name="connsiteY10" fmla="*/ 1890089 h 2506363"/>
                <a:gd name="connsiteX11" fmla="*/ 2314053 w 2969705"/>
                <a:gd name="connsiteY11" fmla="*/ 1825803 h 2506363"/>
                <a:gd name="connsiteX12" fmla="*/ 2289911 w 2969705"/>
                <a:gd name="connsiteY12" fmla="*/ 1758945 h 2506363"/>
                <a:gd name="connsiteX13" fmla="*/ 1960141 w 2969705"/>
                <a:gd name="connsiteY13" fmla="*/ 1718749 h 2506363"/>
                <a:gd name="connsiteX14" fmla="*/ 1904372 w 2969705"/>
                <a:gd name="connsiteY14" fmla="*/ 1889141 h 2506363"/>
                <a:gd name="connsiteX15" fmla="*/ 1976377 w 2969705"/>
                <a:gd name="connsiteY15" fmla="*/ 2020556 h 2506363"/>
                <a:gd name="connsiteX16" fmla="*/ 2032357 w 2969705"/>
                <a:gd name="connsiteY16" fmla="*/ 2054255 h 2506363"/>
                <a:gd name="connsiteX17" fmla="*/ 2061666 w 2969705"/>
                <a:gd name="connsiteY17" fmla="*/ 2063864 h 2506363"/>
                <a:gd name="connsiteX18" fmla="*/ 2162557 w 2969705"/>
                <a:gd name="connsiteY18" fmla="*/ 2150752 h 2506363"/>
                <a:gd name="connsiteX19" fmla="*/ 2138688 w 2969705"/>
                <a:gd name="connsiteY19" fmla="*/ 2386825 h 2506363"/>
                <a:gd name="connsiteX20" fmla="*/ 2125485 w 2969705"/>
                <a:gd name="connsiteY20" fmla="*/ 2398356 h 2506363"/>
                <a:gd name="connsiteX21" fmla="*/ 2031040 w 2969705"/>
                <a:gd name="connsiteY21" fmla="*/ 2452876 h 2506363"/>
                <a:gd name="connsiteX22" fmla="*/ 1631214 w 2969705"/>
                <a:gd name="connsiteY22" fmla="*/ 2452876 h 2506363"/>
                <a:gd name="connsiteX23" fmla="*/ 892392 w 2969705"/>
                <a:gd name="connsiteY23" fmla="*/ 2026381 h 2506363"/>
                <a:gd name="connsiteX24" fmla="*/ 692549 w 2969705"/>
                <a:gd name="connsiteY24" fmla="*/ 1680030 h 2506363"/>
                <a:gd name="connsiteX25" fmla="*/ 692549 w 2969705"/>
                <a:gd name="connsiteY25" fmla="*/ 1573995 h 2506363"/>
                <a:gd name="connsiteX26" fmla="*/ 692528 w 2969705"/>
                <a:gd name="connsiteY26" fmla="*/ 1596257 h 2506363"/>
                <a:gd name="connsiteX27" fmla="*/ 483387 w 2969705"/>
                <a:gd name="connsiteY27" fmla="*/ 1374085 h 2506363"/>
                <a:gd name="connsiteX28" fmla="*/ 357674 w 2969705"/>
                <a:gd name="connsiteY28" fmla="*/ 1418003 h 2506363"/>
                <a:gd name="connsiteX29" fmla="*/ 334759 w 2969705"/>
                <a:gd name="connsiteY29" fmla="*/ 1438700 h 2506363"/>
                <a:gd name="connsiteX30" fmla="*/ 277456 w 2969705"/>
                <a:gd name="connsiteY30" fmla="*/ 1470205 h 2506363"/>
                <a:gd name="connsiteX31" fmla="*/ 127525 w 2969705"/>
                <a:gd name="connsiteY31" fmla="*/ 1466701 h 2506363"/>
                <a:gd name="connsiteX32" fmla="*/ 7833 w 2969705"/>
                <a:gd name="connsiteY32" fmla="*/ 1333345 h 2506363"/>
                <a:gd name="connsiteX33" fmla="*/ 68 w 2969705"/>
                <a:gd name="connsiteY33" fmla="*/ 1281903 h 2506363"/>
                <a:gd name="connsiteX34" fmla="*/ 1304 w 2969705"/>
                <a:gd name="connsiteY34" fmla="*/ 1267599 h 2506363"/>
                <a:gd name="connsiteX35" fmla="*/ 104 w 2969705"/>
                <a:gd name="connsiteY35" fmla="*/ 1259675 h 2506363"/>
                <a:gd name="connsiteX36" fmla="*/ 207454 w 2969705"/>
                <a:gd name="connsiteY36" fmla="*/ 1045701 h 2506363"/>
                <a:gd name="connsiteX37" fmla="*/ 277447 w 2969705"/>
                <a:gd name="connsiteY37" fmla="*/ 1058058 h 2506363"/>
                <a:gd name="connsiteX38" fmla="*/ 333831 w 2969705"/>
                <a:gd name="connsiteY38" fmla="*/ 1088892 h 2506363"/>
                <a:gd name="connsiteX39" fmla="*/ 358273 w 2969705"/>
                <a:gd name="connsiteY39" fmla="*/ 1111252 h 2506363"/>
                <a:gd name="connsiteX40" fmla="*/ 483679 w 2969705"/>
                <a:gd name="connsiteY40" fmla="*/ 1154561 h 2506363"/>
                <a:gd name="connsiteX41" fmla="*/ 691854 w 2969705"/>
                <a:gd name="connsiteY41" fmla="*/ 932369 h 2506363"/>
                <a:gd name="connsiteX42" fmla="*/ 691854 w 2969705"/>
                <a:gd name="connsiteY42" fmla="*/ 826334 h 2506363"/>
                <a:gd name="connsiteX43" fmla="*/ 891836 w 2969705"/>
                <a:gd name="connsiteY43" fmla="*/ 479983 h 2506363"/>
                <a:gd name="connsiteX44" fmla="*/ 1630520 w 2969705"/>
                <a:gd name="connsiteY44" fmla="*/ 53488 h 2506363"/>
                <a:gd name="connsiteX45" fmla="*/ 1830381 w 2969705"/>
                <a:gd name="connsiteY45" fmla="*/ 0 h 2506363"/>
                <a:gd name="connsiteX0" fmla="*/ 1830381 w 2969705"/>
                <a:gd name="connsiteY0" fmla="*/ 0 h 2506363"/>
                <a:gd name="connsiteX1" fmla="*/ 2030345 w 2969705"/>
                <a:gd name="connsiteY1" fmla="*/ 53488 h 2506363"/>
                <a:gd name="connsiteX2" fmla="*/ 2769168 w 2969705"/>
                <a:gd name="connsiteY2" fmla="*/ 479983 h 2506363"/>
                <a:gd name="connsiteX3" fmla="*/ 2969705 w 2969705"/>
                <a:gd name="connsiteY3" fmla="*/ 826922 h 2506363"/>
                <a:gd name="connsiteX4" fmla="*/ 2969705 w 2969705"/>
                <a:gd name="connsiteY4" fmla="*/ 1680030 h 2506363"/>
                <a:gd name="connsiteX5" fmla="*/ 2769862 w 2969705"/>
                <a:gd name="connsiteY5" fmla="*/ 2026381 h 2506363"/>
                <a:gd name="connsiteX6" fmla="*/ 2563491 w 2969705"/>
                <a:gd name="connsiteY6" fmla="*/ 2145512 h 2506363"/>
                <a:gd name="connsiteX7" fmla="*/ 2548864 w 2969705"/>
                <a:gd name="connsiteY7" fmla="*/ 2150595 h 2506363"/>
                <a:gd name="connsiteX8" fmla="*/ 2333451 w 2969705"/>
                <a:gd name="connsiteY8" fmla="*/ 2053037 h 2506363"/>
                <a:gd name="connsiteX9" fmla="*/ 2308360 w 2969705"/>
                <a:gd name="connsiteY9" fmla="*/ 1922570 h 2506363"/>
                <a:gd name="connsiteX10" fmla="*/ 2315318 w 2969705"/>
                <a:gd name="connsiteY10" fmla="*/ 1890089 h 2506363"/>
                <a:gd name="connsiteX11" fmla="*/ 2314053 w 2969705"/>
                <a:gd name="connsiteY11" fmla="*/ 1825803 h 2506363"/>
                <a:gd name="connsiteX12" fmla="*/ 2289911 w 2969705"/>
                <a:gd name="connsiteY12" fmla="*/ 1758945 h 2506363"/>
                <a:gd name="connsiteX13" fmla="*/ 1960141 w 2969705"/>
                <a:gd name="connsiteY13" fmla="*/ 1718749 h 2506363"/>
                <a:gd name="connsiteX14" fmla="*/ 1904372 w 2969705"/>
                <a:gd name="connsiteY14" fmla="*/ 1889141 h 2506363"/>
                <a:gd name="connsiteX15" fmla="*/ 1976377 w 2969705"/>
                <a:gd name="connsiteY15" fmla="*/ 2020556 h 2506363"/>
                <a:gd name="connsiteX16" fmla="*/ 2032357 w 2969705"/>
                <a:gd name="connsiteY16" fmla="*/ 2054255 h 2506363"/>
                <a:gd name="connsiteX17" fmla="*/ 2061666 w 2969705"/>
                <a:gd name="connsiteY17" fmla="*/ 2063864 h 2506363"/>
                <a:gd name="connsiteX18" fmla="*/ 2162557 w 2969705"/>
                <a:gd name="connsiteY18" fmla="*/ 2150752 h 2506363"/>
                <a:gd name="connsiteX19" fmla="*/ 2138688 w 2969705"/>
                <a:gd name="connsiteY19" fmla="*/ 2386825 h 2506363"/>
                <a:gd name="connsiteX20" fmla="*/ 2125485 w 2969705"/>
                <a:gd name="connsiteY20" fmla="*/ 2398356 h 2506363"/>
                <a:gd name="connsiteX21" fmla="*/ 2031040 w 2969705"/>
                <a:gd name="connsiteY21" fmla="*/ 2452876 h 2506363"/>
                <a:gd name="connsiteX22" fmla="*/ 1631214 w 2969705"/>
                <a:gd name="connsiteY22" fmla="*/ 2452876 h 2506363"/>
                <a:gd name="connsiteX23" fmla="*/ 892392 w 2969705"/>
                <a:gd name="connsiteY23" fmla="*/ 2026381 h 2506363"/>
                <a:gd name="connsiteX24" fmla="*/ 692549 w 2969705"/>
                <a:gd name="connsiteY24" fmla="*/ 1680030 h 2506363"/>
                <a:gd name="connsiteX25" fmla="*/ 692549 w 2969705"/>
                <a:gd name="connsiteY25" fmla="*/ 1573995 h 2506363"/>
                <a:gd name="connsiteX26" fmla="*/ 692528 w 2969705"/>
                <a:gd name="connsiteY26" fmla="*/ 1596257 h 2506363"/>
                <a:gd name="connsiteX27" fmla="*/ 483387 w 2969705"/>
                <a:gd name="connsiteY27" fmla="*/ 1374085 h 2506363"/>
                <a:gd name="connsiteX28" fmla="*/ 357674 w 2969705"/>
                <a:gd name="connsiteY28" fmla="*/ 1418003 h 2506363"/>
                <a:gd name="connsiteX29" fmla="*/ 334759 w 2969705"/>
                <a:gd name="connsiteY29" fmla="*/ 1438700 h 2506363"/>
                <a:gd name="connsiteX30" fmla="*/ 277456 w 2969705"/>
                <a:gd name="connsiteY30" fmla="*/ 1470205 h 2506363"/>
                <a:gd name="connsiteX31" fmla="*/ 127525 w 2969705"/>
                <a:gd name="connsiteY31" fmla="*/ 1466701 h 2506363"/>
                <a:gd name="connsiteX32" fmla="*/ 7833 w 2969705"/>
                <a:gd name="connsiteY32" fmla="*/ 1333345 h 2506363"/>
                <a:gd name="connsiteX33" fmla="*/ 68 w 2969705"/>
                <a:gd name="connsiteY33" fmla="*/ 1281903 h 2506363"/>
                <a:gd name="connsiteX34" fmla="*/ 1304 w 2969705"/>
                <a:gd name="connsiteY34" fmla="*/ 1267599 h 2506363"/>
                <a:gd name="connsiteX35" fmla="*/ 104 w 2969705"/>
                <a:gd name="connsiteY35" fmla="*/ 1259675 h 2506363"/>
                <a:gd name="connsiteX36" fmla="*/ 207454 w 2969705"/>
                <a:gd name="connsiteY36" fmla="*/ 1045701 h 2506363"/>
                <a:gd name="connsiteX37" fmla="*/ 277447 w 2969705"/>
                <a:gd name="connsiteY37" fmla="*/ 1058058 h 2506363"/>
                <a:gd name="connsiteX38" fmla="*/ 333831 w 2969705"/>
                <a:gd name="connsiteY38" fmla="*/ 1088892 h 2506363"/>
                <a:gd name="connsiteX39" fmla="*/ 358273 w 2969705"/>
                <a:gd name="connsiteY39" fmla="*/ 1111252 h 2506363"/>
                <a:gd name="connsiteX40" fmla="*/ 483679 w 2969705"/>
                <a:gd name="connsiteY40" fmla="*/ 1154561 h 2506363"/>
                <a:gd name="connsiteX41" fmla="*/ 691854 w 2969705"/>
                <a:gd name="connsiteY41" fmla="*/ 932369 h 2506363"/>
                <a:gd name="connsiteX42" fmla="*/ 691854 w 2969705"/>
                <a:gd name="connsiteY42" fmla="*/ 826334 h 2506363"/>
                <a:gd name="connsiteX43" fmla="*/ 891836 w 2969705"/>
                <a:gd name="connsiteY43" fmla="*/ 479983 h 2506363"/>
                <a:gd name="connsiteX44" fmla="*/ 1630520 w 2969705"/>
                <a:gd name="connsiteY44" fmla="*/ 53488 h 2506363"/>
                <a:gd name="connsiteX45" fmla="*/ 1830381 w 2969705"/>
                <a:gd name="connsiteY45" fmla="*/ 0 h 250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69705" h="2506363">
                  <a:moveTo>
                    <a:pt x="1830381" y="0"/>
                  </a:moveTo>
                  <a:cubicBezTo>
                    <a:pt x="1899420" y="0"/>
                    <a:pt x="1968476" y="17829"/>
                    <a:pt x="2030345" y="53488"/>
                  </a:cubicBezTo>
                  <a:lnTo>
                    <a:pt x="2769168" y="479983"/>
                  </a:lnTo>
                  <a:cubicBezTo>
                    <a:pt x="2892629" y="551301"/>
                    <a:pt x="2969011" y="683463"/>
                    <a:pt x="2969705" y="826922"/>
                  </a:cubicBezTo>
                  <a:lnTo>
                    <a:pt x="2969705" y="1680030"/>
                  </a:lnTo>
                  <a:cubicBezTo>
                    <a:pt x="2969705" y="1822901"/>
                    <a:pt x="2893601" y="1955063"/>
                    <a:pt x="2769862" y="2026381"/>
                  </a:cubicBezTo>
                  <a:lnTo>
                    <a:pt x="2563491" y="2145512"/>
                  </a:lnTo>
                  <a:lnTo>
                    <a:pt x="2548864" y="2150595"/>
                  </a:lnTo>
                  <a:cubicBezTo>
                    <a:pt x="2464903" y="2163144"/>
                    <a:pt x="2377176" y="2129368"/>
                    <a:pt x="2333451" y="2053037"/>
                  </a:cubicBezTo>
                  <a:cubicBezTo>
                    <a:pt x="2309941" y="2011894"/>
                    <a:pt x="2302245" y="1966149"/>
                    <a:pt x="2308360" y="1922570"/>
                  </a:cubicBezTo>
                  <a:cubicBezTo>
                    <a:pt x="2311523" y="1912014"/>
                    <a:pt x="2313737" y="1901186"/>
                    <a:pt x="2315318" y="1890089"/>
                  </a:cubicBezTo>
                  <a:cubicBezTo>
                    <a:pt x="2318165" y="1868976"/>
                    <a:pt x="2317848" y="1847322"/>
                    <a:pt x="2314053" y="1825803"/>
                  </a:cubicBezTo>
                  <a:cubicBezTo>
                    <a:pt x="2309941" y="1802795"/>
                    <a:pt x="2301929" y="1780193"/>
                    <a:pt x="2289911" y="1758945"/>
                  </a:cubicBezTo>
                  <a:cubicBezTo>
                    <a:pt x="2223388" y="1643366"/>
                    <a:pt x="2061982" y="1616298"/>
                    <a:pt x="1960141" y="1718749"/>
                  </a:cubicBezTo>
                  <a:cubicBezTo>
                    <a:pt x="1916179" y="1763005"/>
                    <a:pt x="1895832" y="1827697"/>
                    <a:pt x="1904372" y="1889141"/>
                  </a:cubicBezTo>
                  <a:cubicBezTo>
                    <a:pt x="1912700" y="1946660"/>
                    <a:pt x="1940111" y="1989969"/>
                    <a:pt x="1976377" y="2020556"/>
                  </a:cubicBezTo>
                  <a:cubicBezTo>
                    <a:pt x="1993245" y="2034901"/>
                    <a:pt x="2012010" y="2046270"/>
                    <a:pt x="2032357" y="2054255"/>
                  </a:cubicBezTo>
                  <a:cubicBezTo>
                    <a:pt x="2041951" y="2058044"/>
                    <a:pt x="2051756" y="2061293"/>
                    <a:pt x="2061666" y="2063864"/>
                  </a:cubicBezTo>
                  <a:cubicBezTo>
                    <a:pt x="2102360" y="2080375"/>
                    <a:pt x="2138731" y="2110015"/>
                    <a:pt x="2162557" y="2150752"/>
                  </a:cubicBezTo>
                  <a:cubicBezTo>
                    <a:pt x="2206282" y="2225256"/>
                    <a:pt x="2191061" y="2319934"/>
                    <a:pt x="2138688" y="2386825"/>
                  </a:cubicBezTo>
                  <a:lnTo>
                    <a:pt x="2125485" y="2398356"/>
                  </a:lnTo>
                  <a:lnTo>
                    <a:pt x="2031040" y="2452876"/>
                  </a:lnTo>
                  <a:cubicBezTo>
                    <a:pt x="1907578" y="2524193"/>
                    <a:pt x="1755092" y="2524193"/>
                    <a:pt x="1631214" y="2452876"/>
                  </a:cubicBezTo>
                  <a:lnTo>
                    <a:pt x="892392" y="2026381"/>
                  </a:lnTo>
                  <a:cubicBezTo>
                    <a:pt x="768653" y="1954710"/>
                    <a:pt x="692549" y="1822901"/>
                    <a:pt x="692549" y="1680030"/>
                  </a:cubicBezTo>
                  <a:lnTo>
                    <a:pt x="692549" y="1573995"/>
                  </a:lnTo>
                  <a:cubicBezTo>
                    <a:pt x="692546" y="1560033"/>
                    <a:pt x="699004" y="1629575"/>
                    <a:pt x="692528" y="1596257"/>
                  </a:cubicBezTo>
                  <a:cubicBezTo>
                    <a:pt x="692528" y="1481044"/>
                    <a:pt x="598629" y="1373135"/>
                    <a:pt x="483387" y="1374085"/>
                  </a:cubicBezTo>
                  <a:cubicBezTo>
                    <a:pt x="435985" y="1374382"/>
                    <a:pt x="392364" y="1390952"/>
                    <a:pt x="357674" y="1418003"/>
                  </a:cubicBezTo>
                  <a:cubicBezTo>
                    <a:pt x="350348" y="1425338"/>
                    <a:pt x="342721" y="1432316"/>
                    <a:pt x="334759" y="1438700"/>
                  </a:cubicBezTo>
                  <a:cubicBezTo>
                    <a:pt x="317565" y="1452062"/>
                    <a:pt x="298130" y="1462574"/>
                    <a:pt x="277456" y="1470205"/>
                  </a:cubicBezTo>
                  <a:cubicBezTo>
                    <a:pt x="232898" y="1486121"/>
                    <a:pt x="181315" y="1488349"/>
                    <a:pt x="127525" y="1466701"/>
                  </a:cubicBezTo>
                  <a:cubicBezTo>
                    <a:pt x="69920" y="1443481"/>
                    <a:pt x="24091" y="1393505"/>
                    <a:pt x="7833" y="1333345"/>
                  </a:cubicBezTo>
                  <a:cubicBezTo>
                    <a:pt x="3100" y="1315914"/>
                    <a:pt x="585" y="1298694"/>
                    <a:pt x="68" y="1281903"/>
                  </a:cubicBezTo>
                  <a:lnTo>
                    <a:pt x="1304" y="1267599"/>
                  </a:lnTo>
                  <a:lnTo>
                    <a:pt x="104" y="1259675"/>
                  </a:lnTo>
                  <a:cubicBezTo>
                    <a:pt x="-3561" y="1142202"/>
                    <a:pt x="90676" y="1045701"/>
                    <a:pt x="207454" y="1045701"/>
                  </a:cubicBezTo>
                  <a:cubicBezTo>
                    <a:pt x="231896" y="1045701"/>
                    <a:pt x="255505" y="1050055"/>
                    <a:pt x="277447" y="1058058"/>
                  </a:cubicBezTo>
                  <a:cubicBezTo>
                    <a:pt x="297862" y="1065355"/>
                    <a:pt x="316888" y="1075829"/>
                    <a:pt x="333831" y="1088892"/>
                  </a:cubicBezTo>
                  <a:cubicBezTo>
                    <a:pt x="342441" y="1095600"/>
                    <a:pt x="350635" y="1103250"/>
                    <a:pt x="358273" y="1111252"/>
                  </a:cubicBezTo>
                  <a:cubicBezTo>
                    <a:pt x="392992" y="1137967"/>
                    <a:pt x="436322" y="1154208"/>
                    <a:pt x="483679" y="1154561"/>
                  </a:cubicBezTo>
                  <a:cubicBezTo>
                    <a:pt x="600890" y="1154796"/>
                    <a:pt x="691854" y="1049820"/>
                    <a:pt x="691854" y="932369"/>
                  </a:cubicBezTo>
                  <a:lnTo>
                    <a:pt x="691854" y="826334"/>
                  </a:lnTo>
                  <a:cubicBezTo>
                    <a:pt x="691854" y="683463"/>
                    <a:pt x="767959" y="551301"/>
                    <a:pt x="891836" y="479983"/>
                  </a:cubicBezTo>
                  <a:lnTo>
                    <a:pt x="1630520" y="53488"/>
                  </a:lnTo>
                  <a:cubicBezTo>
                    <a:pt x="1692320" y="17829"/>
                    <a:pt x="1761342" y="0"/>
                    <a:pt x="183038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788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BB7E02-65AD-471C-8C93-F66FFD4D7604}"/>
                </a:ext>
              </a:extLst>
            </p:cNvPr>
            <p:cNvSpPr/>
            <p:nvPr/>
          </p:nvSpPr>
          <p:spPr>
            <a:xfrm>
              <a:off x="5730894" y="2091186"/>
              <a:ext cx="2178013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2800" b="1" dirty="0">
                  <a:solidFill>
                    <a:sysClr val="windowText" lastClr="000000"/>
                  </a:solidFill>
                  <a:latin typeface="Brandon Grotesque Light"/>
                </a:rPr>
                <a:t>Psychological effects</a:t>
              </a:r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id="{86D93ADC-4947-4989-B616-1E54B62C006F}"/>
                </a:ext>
              </a:extLst>
            </p:cNvPr>
            <p:cNvSpPr txBox="1"/>
            <p:nvPr/>
          </p:nvSpPr>
          <p:spPr>
            <a:xfrm>
              <a:off x="8268261" y="1864051"/>
              <a:ext cx="3038705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Depression &amp; Anxiety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Stress, Pessimism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Feelings of overwhelmed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290B51-6747-4035-A4A3-6978AE8AA5D2}"/>
              </a:ext>
            </a:extLst>
          </p:cNvPr>
          <p:cNvGrpSpPr/>
          <p:nvPr/>
        </p:nvGrpSpPr>
        <p:grpSpPr>
          <a:xfrm>
            <a:off x="1430460" y="3412880"/>
            <a:ext cx="6036865" cy="2493669"/>
            <a:chOff x="1430460" y="3412880"/>
            <a:chExt cx="6036865" cy="249366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3D4DA1-230B-4575-A037-9B2E1A702A3A}"/>
                </a:ext>
              </a:extLst>
            </p:cNvPr>
            <p:cNvSpPr/>
            <p:nvPr/>
          </p:nvSpPr>
          <p:spPr>
            <a:xfrm>
              <a:off x="4428622" y="3412880"/>
              <a:ext cx="3038703" cy="2493669"/>
            </a:xfrm>
            <a:custGeom>
              <a:avLst/>
              <a:gdLst>
                <a:gd name="connsiteX0" fmla="*/ 1138421 w 2969702"/>
                <a:gd name="connsiteY0" fmla="*/ 0 h 2506363"/>
                <a:gd name="connsiteX1" fmla="*/ 1338490 w 2969702"/>
                <a:gd name="connsiteY1" fmla="*/ 53488 h 2506363"/>
                <a:gd name="connsiteX2" fmla="*/ 2077312 w 2969702"/>
                <a:gd name="connsiteY2" fmla="*/ 479983 h 2506363"/>
                <a:gd name="connsiteX3" fmla="*/ 2277155 w 2969702"/>
                <a:gd name="connsiteY3" fmla="*/ 826334 h 2506363"/>
                <a:gd name="connsiteX4" fmla="*/ 2277155 w 2969702"/>
                <a:gd name="connsiteY4" fmla="*/ 932369 h 2506363"/>
                <a:gd name="connsiteX5" fmla="*/ 2486303 w 2969702"/>
                <a:gd name="connsiteY5" fmla="*/ 1154561 h 2506363"/>
                <a:gd name="connsiteX6" fmla="*/ 2611986 w 2969702"/>
                <a:gd name="connsiteY6" fmla="*/ 1110546 h 2506363"/>
                <a:gd name="connsiteX7" fmla="*/ 2634900 w 2969702"/>
                <a:gd name="connsiteY7" fmla="*/ 1089834 h 2506363"/>
                <a:gd name="connsiteX8" fmla="*/ 2692256 w 2969702"/>
                <a:gd name="connsiteY8" fmla="*/ 1058411 h 2506363"/>
                <a:gd name="connsiteX9" fmla="*/ 2842104 w 2969702"/>
                <a:gd name="connsiteY9" fmla="*/ 1061824 h 2506363"/>
                <a:gd name="connsiteX10" fmla="*/ 2961815 w 2969702"/>
                <a:gd name="connsiteY10" fmla="*/ 1195280 h 2506363"/>
                <a:gd name="connsiteX11" fmla="*/ 2762250 w 2969702"/>
                <a:gd name="connsiteY11" fmla="*/ 1460663 h 2506363"/>
                <a:gd name="connsiteX12" fmla="*/ 2692256 w 2969702"/>
                <a:gd name="connsiteY12" fmla="*/ 1448306 h 2506363"/>
                <a:gd name="connsiteX13" fmla="*/ 2635872 w 2969702"/>
                <a:gd name="connsiteY13" fmla="*/ 1417472 h 2506363"/>
                <a:gd name="connsiteX14" fmla="*/ 2611430 w 2969702"/>
                <a:gd name="connsiteY14" fmla="*/ 1395112 h 2506363"/>
                <a:gd name="connsiteX15" fmla="*/ 2486025 w 2969702"/>
                <a:gd name="connsiteY15" fmla="*/ 1351803 h 2506363"/>
                <a:gd name="connsiteX16" fmla="*/ 2277849 w 2969702"/>
                <a:gd name="connsiteY16" fmla="*/ 1573995 h 2506363"/>
                <a:gd name="connsiteX17" fmla="*/ 2277849 w 2969702"/>
                <a:gd name="connsiteY17" fmla="*/ 1680030 h 2506363"/>
                <a:gd name="connsiteX18" fmla="*/ 2077868 w 2969702"/>
                <a:gd name="connsiteY18" fmla="*/ 2026381 h 2506363"/>
                <a:gd name="connsiteX19" fmla="*/ 1339184 w 2969702"/>
                <a:gd name="connsiteY19" fmla="*/ 2452876 h 2506363"/>
                <a:gd name="connsiteX20" fmla="*/ 939360 w 2969702"/>
                <a:gd name="connsiteY20" fmla="*/ 2452876 h 2506363"/>
                <a:gd name="connsiteX21" fmla="*/ 200538 w 2969702"/>
                <a:gd name="connsiteY21" fmla="*/ 2026381 h 2506363"/>
                <a:gd name="connsiteX22" fmla="*/ 0 w 2969702"/>
                <a:gd name="connsiteY22" fmla="*/ 1679442 h 2506363"/>
                <a:gd name="connsiteX23" fmla="*/ 0 w 2969702"/>
                <a:gd name="connsiteY23" fmla="*/ 826334 h 2506363"/>
                <a:gd name="connsiteX24" fmla="*/ 199843 w 2969702"/>
                <a:gd name="connsiteY24" fmla="*/ 479983 h 2506363"/>
                <a:gd name="connsiteX25" fmla="*/ 351034 w 2969702"/>
                <a:gd name="connsiteY25" fmla="*/ 392707 h 2506363"/>
                <a:gd name="connsiteX26" fmla="*/ 428568 w 2969702"/>
                <a:gd name="connsiteY26" fmla="*/ 365760 h 2506363"/>
                <a:gd name="connsiteX27" fmla="*/ 643981 w 2969702"/>
                <a:gd name="connsiteY27" fmla="*/ 463318 h 2506363"/>
                <a:gd name="connsiteX28" fmla="*/ 669072 w 2969702"/>
                <a:gd name="connsiteY28" fmla="*/ 593784 h 2506363"/>
                <a:gd name="connsiteX29" fmla="*/ 662114 w 2969702"/>
                <a:gd name="connsiteY29" fmla="*/ 626266 h 2506363"/>
                <a:gd name="connsiteX30" fmla="*/ 663379 w 2969702"/>
                <a:gd name="connsiteY30" fmla="*/ 690552 h 2506363"/>
                <a:gd name="connsiteX31" fmla="*/ 687522 w 2969702"/>
                <a:gd name="connsiteY31" fmla="*/ 757409 h 2506363"/>
                <a:gd name="connsiteX32" fmla="*/ 1017291 w 2969702"/>
                <a:gd name="connsiteY32" fmla="*/ 797605 h 2506363"/>
                <a:gd name="connsiteX33" fmla="*/ 1073061 w 2969702"/>
                <a:gd name="connsiteY33" fmla="*/ 627213 h 2506363"/>
                <a:gd name="connsiteX34" fmla="*/ 1001056 w 2969702"/>
                <a:gd name="connsiteY34" fmla="*/ 495799 h 2506363"/>
                <a:gd name="connsiteX35" fmla="*/ 945075 w 2969702"/>
                <a:gd name="connsiteY35" fmla="*/ 462100 h 2506363"/>
                <a:gd name="connsiteX36" fmla="*/ 915767 w 2969702"/>
                <a:gd name="connsiteY36" fmla="*/ 452491 h 2506363"/>
                <a:gd name="connsiteX37" fmla="*/ 814875 w 2969702"/>
                <a:gd name="connsiteY37" fmla="*/ 365603 h 2506363"/>
                <a:gd name="connsiteX38" fmla="*/ 838744 w 2969702"/>
                <a:gd name="connsiteY38" fmla="*/ 129530 h 2506363"/>
                <a:gd name="connsiteX39" fmla="*/ 900749 w 2969702"/>
                <a:gd name="connsiteY39" fmla="*/ 75376 h 2506363"/>
                <a:gd name="connsiteX40" fmla="*/ 938665 w 2969702"/>
                <a:gd name="connsiteY40" fmla="*/ 53488 h 2506363"/>
                <a:gd name="connsiteX41" fmla="*/ 1138421 w 2969702"/>
                <a:gd name="connsiteY41" fmla="*/ 0 h 250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69702" h="2506363">
                  <a:moveTo>
                    <a:pt x="1138421" y="0"/>
                  </a:moveTo>
                  <a:cubicBezTo>
                    <a:pt x="1207460" y="0"/>
                    <a:pt x="1276551" y="17830"/>
                    <a:pt x="1338490" y="53488"/>
                  </a:cubicBezTo>
                  <a:lnTo>
                    <a:pt x="2077312" y="479983"/>
                  </a:lnTo>
                  <a:cubicBezTo>
                    <a:pt x="2201051" y="551654"/>
                    <a:pt x="2277155" y="683463"/>
                    <a:pt x="2277155" y="826334"/>
                  </a:cubicBezTo>
                  <a:lnTo>
                    <a:pt x="2277155" y="932369"/>
                  </a:lnTo>
                  <a:cubicBezTo>
                    <a:pt x="2277155" y="1047584"/>
                    <a:pt x="2371035" y="1155502"/>
                    <a:pt x="2486303" y="1154561"/>
                  </a:cubicBezTo>
                  <a:cubicBezTo>
                    <a:pt x="2533660" y="1154208"/>
                    <a:pt x="2577267" y="1137614"/>
                    <a:pt x="2611986" y="1110546"/>
                  </a:cubicBezTo>
                  <a:cubicBezTo>
                    <a:pt x="2619346" y="1103250"/>
                    <a:pt x="2626984" y="1096306"/>
                    <a:pt x="2634900" y="1089834"/>
                  </a:cubicBezTo>
                  <a:cubicBezTo>
                    <a:pt x="2652121" y="1076535"/>
                    <a:pt x="2671564" y="1066061"/>
                    <a:pt x="2692256" y="1058411"/>
                  </a:cubicBezTo>
                  <a:cubicBezTo>
                    <a:pt x="2736836" y="1042406"/>
                    <a:pt x="2788359" y="1040288"/>
                    <a:pt x="2842104" y="1061824"/>
                  </a:cubicBezTo>
                  <a:cubicBezTo>
                    <a:pt x="2899737" y="1085126"/>
                    <a:pt x="2945567" y="1135143"/>
                    <a:pt x="2961815" y="1195280"/>
                  </a:cubicBezTo>
                  <a:cubicBezTo>
                    <a:pt x="2999728" y="1334621"/>
                    <a:pt x="2895710" y="1460663"/>
                    <a:pt x="2762250" y="1460663"/>
                  </a:cubicBezTo>
                  <a:cubicBezTo>
                    <a:pt x="2737808" y="1460663"/>
                    <a:pt x="2714199" y="1456308"/>
                    <a:pt x="2692256" y="1448306"/>
                  </a:cubicBezTo>
                  <a:cubicBezTo>
                    <a:pt x="2671841" y="1441009"/>
                    <a:pt x="2652815" y="1430535"/>
                    <a:pt x="2635872" y="1417472"/>
                  </a:cubicBezTo>
                  <a:cubicBezTo>
                    <a:pt x="2627262" y="1410764"/>
                    <a:pt x="2619068" y="1403114"/>
                    <a:pt x="2611430" y="1395112"/>
                  </a:cubicBezTo>
                  <a:cubicBezTo>
                    <a:pt x="2576711" y="1368397"/>
                    <a:pt x="2533382" y="1352156"/>
                    <a:pt x="2486025" y="1351803"/>
                  </a:cubicBezTo>
                  <a:cubicBezTo>
                    <a:pt x="2368813" y="1351568"/>
                    <a:pt x="2277849" y="1456544"/>
                    <a:pt x="2277849" y="1573995"/>
                  </a:cubicBezTo>
                  <a:lnTo>
                    <a:pt x="2277849" y="1680030"/>
                  </a:lnTo>
                  <a:cubicBezTo>
                    <a:pt x="2277849" y="1822901"/>
                    <a:pt x="2201745" y="1955063"/>
                    <a:pt x="2077868" y="2026381"/>
                  </a:cubicBezTo>
                  <a:lnTo>
                    <a:pt x="1339184" y="2452876"/>
                  </a:lnTo>
                  <a:cubicBezTo>
                    <a:pt x="1215585" y="2524193"/>
                    <a:pt x="1063098" y="2524193"/>
                    <a:pt x="939360" y="2452876"/>
                  </a:cubicBezTo>
                  <a:lnTo>
                    <a:pt x="200538" y="2026381"/>
                  </a:lnTo>
                  <a:cubicBezTo>
                    <a:pt x="76660" y="1955063"/>
                    <a:pt x="695" y="1822901"/>
                    <a:pt x="0" y="1679442"/>
                  </a:cubicBezTo>
                  <a:lnTo>
                    <a:pt x="0" y="826334"/>
                  </a:lnTo>
                  <a:cubicBezTo>
                    <a:pt x="0" y="683463"/>
                    <a:pt x="76104" y="551301"/>
                    <a:pt x="199843" y="479983"/>
                  </a:cubicBezTo>
                  <a:lnTo>
                    <a:pt x="351034" y="392707"/>
                  </a:lnTo>
                  <a:lnTo>
                    <a:pt x="428568" y="365760"/>
                  </a:lnTo>
                  <a:cubicBezTo>
                    <a:pt x="512530" y="353211"/>
                    <a:pt x="600256" y="386987"/>
                    <a:pt x="643981" y="463318"/>
                  </a:cubicBezTo>
                  <a:cubicBezTo>
                    <a:pt x="667491" y="504461"/>
                    <a:pt x="675187" y="550205"/>
                    <a:pt x="669072" y="593784"/>
                  </a:cubicBezTo>
                  <a:cubicBezTo>
                    <a:pt x="665910" y="604341"/>
                    <a:pt x="663696" y="615168"/>
                    <a:pt x="662114" y="626266"/>
                  </a:cubicBezTo>
                  <a:cubicBezTo>
                    <a:pt x="659268" y="647379"/>
                    <a:pt x="659584" y="669033"/>
                    <a:pt x="663379" y="690552"/>
                  </a:cubicBezTo>
                  <a:cubicBezTo>
                    <a:pt x="667491" y="713559"/>
                    <a:pt x="675503" y="736161"/>
                    <a:pt x="687522" y="757409"/>
                  </a:cubicBezTo>
                  <a:cubicBezTo>
                    <a:pt x="754045" y="872989"/>
                    <a:pt x="915451" y="900056"/>
                    <a:pt x="1017291" y="797605"/>
                  </a:cubicBezTo>
                  <a:cubicBezTo>
                    <a:pt x="1061253" y="753349"/>
                    <a:pt x="1081600" y="688657"/>
                    <a:pt x="1073061" y="627213"/>
                  </a:cubicBezTo>
                  <a:cubicBezTo>
                    <a:pt x="1064732" y="569694"/>
                    <a:pt x="1037322" y="526386"/>
                    <a:pt x="1001056" y="495799"/>
                  </a:cubicBezTo>
                  <a:cubicBezTo>
                    <a:pt x="984188" y="481453"/>
                    <a:pt x="965422" y="470085"/>
                    <a:pt x="945075" y="462100"/>
                  </a:cubicBezTo>
                  <a:cubicBezTo>
                    <a:pt x="935481" y="458310"/>
                    <a:pt x="925677" y="455062"/>
                    <a:pt x="915767" y="452491"/>
                  </a:cubicBezTo>
                  <a:cubicBezTo>
                    <a:pt x="875073" y="435979"/>
                    <a:pt x="838701" y="406340"/>
                    <a:pt x="814875" y="365603"/>
                  </a:cubicBezTo>
                  <a:cubicBezTo>
                    <a:pt x="771150" y="291099"/>
                    <a:pt x="786371" y="196421"/>
                    <a:pt x="838744" y="129530"/>
                  </a:cubicBezTo>
                  <a:lnTo>
                    <a:pt x="900749" y="75376"/>
                  </a:lnTo>
                  <a:lnTo>
                    <a:pt x="938665" y="53488"/>
                  </a:lnTo>
                  <a:cubicBezTo>
                    <a:pt x="1000396" y="17830"/>
                    <a:pt x="1069382" y="0"/>
                    <a:pt x="1138421" y="0"/>
                  </a:cubicBezTo>
                  <a:close/>
                </a:path>
              </a:pathLst>
            </a:custGeom>
            <a:solidFill>
              <a:srgbClr val="F1C50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0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3CC061-70E0-49D8-98BC-88E6DE9C28EC}"/>
                </a:ext>
              </a:extLst>
            </p:cNvPr>
            <p:cNvSpPr/>
            <p:nvPr/>
          </p:nvSpPr>
          <p:spPr>
            <a:xfrm>
              <a:off x="4512150" y="4252443"/>
              <a:ext cx="2178012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Brandon Grotesque Light"/>
                </a:rPr>
                <a:t>Cognitive effects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BB406B9-9EA8-4277-8E97-38ACA1A5AB3A}"/>
                </a:ext>
              </a:extLst>
            </p:cNvPr>
            <p:cNvSpPr txBox="1"/>
            <p:nvPr/>
          </p:nvSpPr>
          <p:spPr>
            <a:xfrm>
              <a:off x="1430460" y="4420980"/>
              <a:ext cx="3519316" cy="13234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Reduced ability to focus 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Poor concentration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Unable to make decisions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Disruptions in memory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F83784-221D-4279-9E35-7D01B9FFEA08}"/>
              </a:ext>
            </a:extLst>
          </p:cNvPr>
          <p:cNvGrpSpPr/>
          <p:nvPr/>
        </p:nvGrpSpPr>
        <p:grpSpPr>
          <a:xfrm>
            <a:off x="6773690" y="3127811"/>
            <a:ext cx="5378205" cy="2852079"/>
            <a:chOff x="6773690" y="3127811"/>
            <a:chExt cx="5378205" cy="285207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9C5627-4C45-45A3-91B8-F79D79A52745}"/>
                </a:ext>
              </a:extLst>
            </p:cNvPr>
            <p:cNvSpPr/>
            <p:nvPr/>
          </p:nvSpPr>
          <p:spPr>
            <a:xfrm>
              <a:off x="6773690" y="3127811"/>
              <a:ext cx="2330090" cy="2852079"/>
            </a:xfrm>
            <a:custGeom>
              <a:avLst/>
              <a:gdLst>
                <a:gd name="connsiteX0" fmla="*/ 309196 w 2277180"/>
                <a:gd name="connsiteY0" fmla="*/ 812 h 2866598"/>
                <a:gd name="connsiteX1" fmla="*/ 507411 w 2277180"/>
                <a:gd name="connsiteY1" fmla="*/ 103787 h 2866598"/>
                <a:gd name="connsiteX2" fmla="*/ 531553 w 2277180"/>
                <a:gd name="connsiteY2" fmla="*/ 170645 h 2866598"/>
                <a:gd name="connsiteX3" fmla="*/ 532818 w 2277180"/>
                <a:gd name="connsiteY3" fmla="*/ 234931 h 2866598"/>
                <a:gd name="connsiteX4" fmla="*/ 525860 w 2277180"/>
                <a:gd name="connsiteY4" fmla="*/ 267412 h 2866598"/>
                <a:gd name="connsiteX5" fmla="*/ 550951 w 2277180"/>
                <a:gd name="connsiteY5" fmla="*/ 397879 h 2866598"/>
                <a:gd name="connsiteX6" fmla="*/ 847301 w 2277180"/>
                <a:gd name="connsiteY6" fmla="*/ 467308 h 2866598"/>
                <a:gd name="connsiteX7" fmla="*/ 939021 w 2277180"/>
                <a:gd name="connsiteY7" fmla="*/ 414390 h 2866598"/>
                <a:gd name="connsiteX8" fmla="*/ 1338792 w 2277180"/>
                <a:gd name="connsiteY8" fmla="*/ 414661 h 2866598"/>
                <a:gd name="connsiteX9" fmla="*/ 2077294 w 2277180"/>
                <a:gd name="connsiteY9" fmla="*/ 841520 h 2866598"/>
                <a:gd name="connsiteX10" fmla="*/ 2277180 w 2277180"/>
                <a:gd name="connsiteY10" fmla="*/ 1187853 h 2866598"/>
                <a:gd name="connsiteX11" fmla="*/ 2276864 w 2277180"/>
                <a:gd name="connsiteY11" fmla="*/ 2040895 h 2866598"/>
                <a:gd name="connsiteX12" fmla="*/ 2077294 w 2277180"/>
                <a:gd name="connsiteY12" fmla="*/ 2386957 h 2866598"/>
                <a:gd name="connsiteX13" fmla="*/ 1338159 w 2277180"/>
                <a:gd name="connsiteY13" fmla="*/ 2813139 h 2866598"/>
                <a:gd name="connsiteX14" fmla="*/ 938388 w 2277180"/>
                <a:gd name="connsiteY14" fmla="*/ 2812869 h 2866598"/>
                <a:gd name="connsiteX15" fmla="*/ 199886 w 2277180"/>
                <a:gd name="connsiteY15" fmla="*/ 2386009 h 2866598"/>
                <a:gd name="connsiteX16" fmla="*/ 0 w 2277180"/>
                <a:gd name="connsiteY16" fmla="*/ 2039677 h 2866598"/>
                <a:gd name="connsiteX17" fmla="*/ 94 w 2277180"/>
                <a:gd name="connsiteY17" fmla="*/ 1786622 h 2866598"/>
                <a:gd name="connsiteX18" fmla="*/ 2075 w 2277180"/>
                <a:gd name="connsiteY18" fmla="*/ 1776216 h 2866598"/>
                <a:gd name="connsiteX19" fmla="*/ 194206 w 2277180"/>
                <a:gd name="connsiteY19" fmla="*/ 1638324 h 2866598"/>
                <a:gd name="connsiteX20" fmla="*/ 319611 w 2277180"/>
                <a:gd name="connsiteY20" fmla="*/ 1681633 h 2866598"/>
                <a:gd name="connsiteX21" fmla="*/ 344053 w 2277180"/>
                <a:gd name="connsiteY21" fmla="*/ 1703993 h 2866598"/>
                <a:gd name="connsiteX22" fmla="*/ 400437 w 2277180"/>
                <a:gd name="connsiteY22" fmla="*/ 1734827 h 2866598"/>
                <a:gd name="connsiteX23" fmla="*/ 470431 w 2277180"/>
                <a:gd name="connsiteY23" fmla="*/ 1747184 h 2866598"/>
                <a:gd name="connsiteX24" fmla="*/ 669996 w 2277180"/>
                <a:gd name="connsiteY24" fmla="*/ 1481801 h 2866598"/>
                <a:gd name="connsiteX25" fmla="*/ 550285 w 2277180"/>
                <a:gd name="connsiteY25" fmla="*/ 1348345 h 2866598"/>
                <a:gd name="connsiteX26" fmla="*/ 400437 w 2277180"/>
                <a:gd name="connsiteY26" fmla="*/ 1344932 h 2866598"/>
                <a:gd name="connsiteX27" fmla="*/ 343081 w 2277180"/>
                <a:gd name="connsiteY27" fmla="*/ 1376355 h 2866598"/>
                <a:gd name="connsiteX28" fmla="*/ 320167 w 2277180"/>
                <a:gd name="connsiteY28" fmla="*/ 1397067 h 2866598"/>
                <a:gd name="connsiteX29" fmla="*/ 194484 w 2277180"/>
                <a:gd name="connsiteY29" fmla="*/ 1441082 h 2866598"/>
                <a:gd name="connsiteX30" fmla="*/ 1806 w 2277180"/>
                <a:gd name="connsiteY30" fmla="*/ 1302346 h 2866598"/>
                <a:gd name="connsiteX31" fmla="*/ 277 w 2277180"/>
                <a:gd name="connsiteY31" fmla="*/ 1294597 h 2866598"/>
                <a:gd name="connsiteX32" fmla="*/ 317 w 2277180"/>
                <a:gd name="connsiteY32" fmla="*/ 1186635 h 2866598"/>
                <a:gd name="connsiteX33" fmla="*/ 200519 w 2277180"/>
                <a:gd name="connsiteY33" fmla="*/ 840302 h 2866598"/>
                <a:gd name="connsiteX34" fmla="*/ 292238 w 2277180"/>
                <a:gd name="connsiteY34" fmla="*/ 787520 h 2866598"/>
                <a:gd name="connsiteX35" fmla="*/ 380057 w 2277180"/>
                <a:gd name="connsiteY35" fmla="*/ 495594 h 2866598"/>
                <a:gd name="connsiteX36" fmla="*/ 279166 w 2277180"/>
                <a:gd name="connsiteY36" fmla="*/ 408706 h 2866598"/>
                <a:gd name="connsiteX37" fmla="*/ 249857 w 2277180"/>
                <a:gd name="connsiteY37" fmla="*/ 399097 h 2866598"/>
                <a:gd name="connsiteX38" fmla="*/ 193877 w 2277180"/>
                <a:gd name="connsiteY38" fmla="*/ 365398 h 2866598"/>
                <a:gd name="connsiteX39" fmla="*/ 121872 w 2277180"/>
                <a:gd name="connsiteY39" fmla="*/ 233983 h 2866598"/>
                <a:gd name="connsiteX40" fmla="*/ 177641 w 2277180"/>
                <a:gd name="connsiteY40" fmla="*/ 63591 h 2866598"/>
                <a:gd name="connsiteX41" fmla="*/ 309196 w 2277180"/>
                <a:gd name="connsiteY41" fmla="*/ 812 h 286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277180" h="2866598">
                  <a:moveTo>
                    <a:pt x="309196" y="812"/>
                  </a:moveTo>
                  <a:cubicBezTo>
                    <a:pt x="387193" y="-6113"/>
                    <a:pt x="465834" y="31550"/>
                    <a:pt x="507411" y="103787"/>
                  </a:cubicBezTo>
                  <a:cubicBezTo>
                    <a:pt x="519429" y="125035"/>
                    <a:pt x="527441" y="147637"/>
                    <a:pt x="531553" y="170645"/>
                  </a:cubicBezTo>
                  <a:cubicBezTo>
                    <a:pt x="535348" y="192164"/>
                    <a:pt x="535665" y="213818"/>
                    <a:pt x="532818" y="234931"/>
                  </a:cubicBezTo>
                  <a:cubicBezTo>
                    <a:pt x="531237" y="246028"/>
                    <a:pt x="529023" y="256856"/>
                    <a:pt x="525860" y="267412"/>
                  </a:cubicBezTo>
                  <a:cubicBezTo>
                    <a:pt x="519745" y="310991"/>
                    <a:pt x="527441" y="356736"/>
                    <a:pt x="550951" y="397879"/>
                  </a:cubicBezTo>
                  <a:cubicBezTo>
                    <a:pt x="609251" y="499654"/>
                    <a:pt x="745777" y="525774"/>
                    <a:pt x="847301" y="467308"/>
                  </a:cubicBezTo>
                  <a:lnTo>
                    <a:pt x="939021" y="414390"/>
                  </a:lnTo>
                  <a:cubicBezTo>
                    <a:pt x="1062790" y="343067"/>
                    <a:pt x="1215023" y="343067"/>
                    <a:pt x="1338792" y="414661"/>
                  </a:cubicBezTo>
                  <a:lnTo>
                    <a:pt x="2077294" y="841520"/>
                  </a:lnTo>
                  <a:cubicBezTo>
                    <a:pt x="2201063" y="912844"/>
                    <a:pt x="2277180" y="1044935"/>
                    <a:pt x="2277180" y="1187853"/>
                  </a:cubicBezTo>
                  <a:lnTo>
                    <a:pt x="2276864" y="2040895"/>
                  </a:lnTo>
                  <a:cubicBezTo>
                    <a:pt x="2276864" y="2183813"/>
                    <a:pt x="2200431" y="2315633"/>
                    <a:pt x="2077294" y="2386957"/>
                  </a:cubicBezTo>
                  <a:lnTo>
                    <a:pt x="1338159" y="2813139"/>
                  </a:lnTo>
                  <a:cubicBezTo>
                    <a:pt x="1214391" y="2884463"/>
                    <a:pt x="1062157" y="2884463"/>
                    <a:pt x="938388" y="2812869"/>
                  </a:cubicBezTo>
                  <a:lnTo>
                    <a:pt x="199886" y="2386009"/>
                  </a:lnTo>
                  <a:cubicBezTo>
                    <a:pt x="76117" y="2314686"/>
                    <a:pt x="0" y="2182595"/>
                    <a:pt x="0" y="2039677"/>
                  </a:cubicBezTo>
                  <a:lnTo>
                    <a:pt x="94" y="1786622"/>
                  </a:lnTo>
                  <a:lnTo>
                    <a:pt x="2075" y="1776216"/>
                  </a:lnTo>
                  <a:cubicBezTo>
                    <a:pt x="33153" y="1697152"/>
                    <a:pt x="106297" y="1638148"/>
                    <a:pt x="194206" y="1638324"/>
                  </a:cubicBezTo>
                  <a:cubicBezTo>
                    <a:pt x="241563" y="1638677"/>
                    <a:pt x="284892" y="1654918"/>
                    <a:pt x="319611" y="1681633"/>
                  </a:cubicBezTo>
                  <a:cubicBezTo>
                    <a:pt x="327249" y="1689635"/>
                    <a:pt x="335443" y="1697285"/>
                    <a:pt x="344053" y="1703993"/>
                  </a:cubicBezTo>
                  <a:cubicBezTo>
                    <a:pt x="360996" y="1717056"/>
                    <a:pt x="380022" y="1727530"/>
                    <a:pt x="400437" y="1734827"/>
                  </a:cubicBezTo>
                  <a:cubicBezTo>
                    <a:pt x="422380" y="1742829"/>
                    <a:pt x="445989" y="1747184"/>
                    <a:pt x="470431" y="1747184"/>
                  </a:cubicBezTo>
                  <a:cubicBezTo>
                    <a:pt x="603891" y="1747184"/>
                    <a:pt x="707909" y="1621142"/>
                    <a:pt x="669996" y="1481801"/>
                  </a:cubicBezTo>
                  <a:cubicBezTo>
                    <a:pt x="653748" y="1421664"/>
                    <a:pt x="607918" y="1371647"/>
                    <a:pt x="550285" y="1348345"/>
                  </a:cubicBezTo>
                  <a:cubicBezTo>
                    <a:pt x="496540" y="1326809"/>
                    <a:pt x="445017" y="1328927"/>
                    <a:pt x="400437" y="1344932"/>
                  </a:cubicBezTo>
                  <a:cubicBezTo>
                    <a:pt x="379745" y="1352582"/>
                    <a:pt x="360302" y="1363056"/>
                    <a:pt x="343081" y="1376355"/>
                  </a:cubicBezTo>
                  <a:cubicBezTo>
                    <a:pt x="335165" y="1382827"/>
                    <a:pt x="327527" y="1389771"/>
                    <a:pt x="320167" y="1397067"/>
                  </a:cubicBezTo>
                  <a:cubicBezTo>
                    <a:pt x="285448" y="1424135"/>
                    <a:pt x="241841" y="1440729"/>
                    <a:pt x="194484" y="1441082"/>
                  </a:cubicBezTo>
                  <a:cubicBezTo>
                    <a:pt x="108033" y="1441788"/>
                    <a:pt x="33613" y="1381261"/>
                    <a:pt x="1806" y="1302346"/>
                  </a:cubicBezTo>
                  <a:lnTo>
                    <a:pt x="277" y="1294597"/>
                  </a:lnTo>
                  <a:lnTo>
                    <a:pt x="317" y="1186635"/>
                  </a:lnTo>
                  <a:cubicBezTo>
                    <a:pt x="633" y="1043717"/>
                    <a:pt x="76750" y="911626"/>
                    <a:pt x="200519" y="840302"/>
                  </a:cubicBezTo>
                  <a:lnTo>
                    <a:pt x="292238" y="787520"/>
                  </a:lnTo>
                  <a:cubicBezTo>
                    <a:pt x="391865" y="730136"/>
                    <a:pt x="438357" y="594933"/>
                    <a:pt x="380057" y="495594"/>
                  </a:cubicBezTo>
                  <a:cubicBezTo>
                    <a:pt x="356231" y="454857"/>
                    <a:pt x="319860" y="425217"/>
                    <a:pt x="279166" y="408706"/>
                  </a:cubicBezTo>
                  <a:cubicBezTo>
                    <a:pt x="269256" y="406135"/>
                    <a:pt x="259451" y="402886"/>
                    <a:pt x="249857" y="399097"/>
                  </a:cubicBezTo>
                  <a:cubicBezTo>
                    <a:pt x="229510" y="391112"/>
                    <a:pt x="210745" y="379743"/>
                    <a:pt x="193877" y="365398"/>
                  </a:cubicBezTo>
                  <a:cubicBezTo>
                    <a:pt x="157611" y="334811"/>
                    <a:pt x="130200" y="291502"/>
                    <a:pt x="121872" y="233983"/>
                  </a:cubicBezTo>
                  <a:cubicBezTo>
                    <a:pt x="113332" y="172539"/>
                    <a:pt x="133679" y="107847"/>
                    <a:pt x="177641" y="63591"/>
                  </a:cubicBezTo>
                  <a:cubicBezTo>
                    <a:pt x="215831" y="25172"/>
                    <a:pt x="262398" y="4966"/>
                    <a:pt x="309196" y="812"/>
                  </a:cubicBezTo>
                  <a:close/>
                </a:path>
              </a:pathLst>
            </a:custGeom>
            <a:solidFill>
              <a:srgbClr val="2DBAA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0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95487E6-4A21-4A55-BF7A-CEE3ABC7BC7B}"/>
                </a:ext>
              </a:extLst>
            </p:cNvPr>
            <p:cNvSpPr/>
            <p:nvPr/>
          </p:nvSpPr>
          <p:spPr>
            <a:xfrm>
              <a:off x="7117086" y="3974705"/>
              <a:ext cx="1876482" cy="89255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2600" b="1" dirty="0" err="1">
                  <a:solidFill>
                    <a:schemeClr val="tx2">
                      <a:lumMod val="50000"/>
                    </a:schemeClr>
                  </a:solidFill>
                  <a:latin typeface="Brandon Grotesque Light"/>
                </a:rPr>
                <a:t>Behavioural</a:t>
              </a:r>
              <a:r>
                <a:rPr lang="en-US" sz="2600" b="1" dirty="0">
                  <a:solidFill>
                    <a:schemeClr val="tx2">
                      <a:lumMod val="50000"/>
                    </a:schemeClr>
                  </a:solidFill>
                  <a:latin typeface="Brandon Grotesque Light"/>
                </a:rPr>
                <a:t> effects</a:t>
              </a:r>
            </a:p>
          </p:txBody>
        </p:sp>
        <p:sp>
          <p:nvSpPr>
            <p:cNvPr id="60" name="TextBox 58">
              <a:extLst>
                <a:ext uri="{FF2B5EF4-FFF2-40B4-BE49-F238E27FC236}">
                  <a16:creationId xmlns:a16="http://schemas.microsoft.com/office/drawing/2014/main" id="{CAA1C67A-5969-427D-868F-233A8D1BF9C2}"/>
                </a:ext>
              </a:extLst>
            </p:cNvPr>
            <p:cNvSpPr txBox="1"/>
            <p:nvPr/>
          </p:nvSpPr>
          <p:spPr>
            <a:xfrm>
              <a:off x="9147203" y="3974705"/>
              <a:ext cx="3004692" cy="16312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Loss of interest in activities 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Aggression / Anger / Irritability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Interpersonal challenges 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Brandon Grotesque Light" panose="020B0303020203060202"/>
                </a:rPr>
                <a:t>Social withdrawal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B5A777-6136-4453-A6B1-3982D703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7" y="1369"/>
            <a:ext cx="10972800" cy="1143000"/>
          </a:xfrm>
        </p:spPr>
        <p:txBody>
          <a:bodyPr/>
          <a:lstStyle/>
          <a:p>
            <a:r>
              <a:rPr lang="en-US" dirty="0"/>
              <a:t>What Employees Want ?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9818D-B241-476B-ADD8-2F69D90D1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40" t="25134" r="18967" b="5900"/>
          <a:stretch/>
        </p:blipFill>
        <p:spPr>
          <a:xfrm>
            <a:off x="2102069" y="1439917"/>
            <a:ext cx="7777656" cy="45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9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B5A777-6136-4453-A6B1-3982D703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7" y="1369"/>
            <a:ext cx="10972800" cy="955072"/>
          </a:xfrm>
        </p:spPr>
        <p:txBody>
          <a:bodyPr/>
          <a:lstStyle/>
          <a:p>
            <a:r>
              <a:rPr lang="en-US" dirty="0"/>
              <a:t>What Employees Want?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EAAD0-367F-4033-8CE6-0BAE2DD92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18" t="18548" r="22742" b="5269"/>
          <a:stretch/>
        </p:blipFill>
        <p:spPr>
          <a:xfrm>
            <a:off x="1030013" y="1144369"/>
            <a:ext cx="7294179" cy="50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B5A777-6136-4453-A6B1-3982D703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7" y="1369"/>
            <a:ext cx="10972800" cy="1143000"/>
          </a:xfrm>
        </p:spPr>
        <p:txBody>
          <a:bodyPr/>
          <a:lstStyle/>
          <a:p>
            <a:r>
              <a:rPr lang="en-US" dirty="0" err="1"/>
              <a:t>Utilisation</a:t>
            </a:r>
            <a:r>
              <a:rPr lang="en-US" dirty="0"/>
              <a:t> &amp; Engagement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AEA6E-809A-4307-B2BB-56285FD07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8" t="18698" r="32155" b="33639"/>
          <a:stretch/>
        </p:blipFill>
        <p:spPr>
          <a:xfrm>
            <a:off x="4745674" y="1144369"/>
            <a:ext cx="7611991" cy="4371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00361-1F44-4F56-B6D1-7B53AAC022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8" t="70804" r="34396" b="5421"/>
          <a:stretch/>
        </p:blipFill>
        <p:spPr>
          <a:xfrm>
            <a:off x="717203" y="1518745"/>
            <a:ext cx="3833775" cy="35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1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6CF268-1E6E-4070-95D3-6F678093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09" y="358229"/>
            <a:ext cx="109728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kern="1200" dirty="0">
                <a:latin typeface="Brandon Grotesque Medium" panose="020B0603020203060202" pitchFamily="34" charset="0"/>
                <a:ea typeface="+mn-ea"/>
                <a:cs typeface="+mn-cs"/>
              </a:rPr>
              <a:t>What can Organisations do to help?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459F4A-EBAC-4AAE-BE7F-7B6C4E9114CE}"/>
              </a:ext>
            </a:extLst>
          </p:cNvPr>
          <p:cNvSpPr/>
          <p:nvPr/>
        </p:nvSpPr>
        <p:spPr>
          <a:xfrm>
            <a:off x="109037" y="1918689"/>
            <a:ext cx="798217" cy="843707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Ear">
            <a:extLst>
              <a:ext uri="{FF2B5EF4-FFF2-40B4-BE49-F238E27FC236}">
                <a16:creationId xmlns:a16="http://schemas.microsoft.com/office/drawing/2014/main" id="{73FACBC7-0558-45E4-BA1D-CDE6E381671D}"/>
              </a:ext>
            </a:extLst>
          </p:cNvPr>
          <p:cNvSpPr/>
          <p:nvPr/>
        </p:nvSpPr>
        <p:spPr>
          <a:xfrm>
            <a:off x="191646" y="2091038"/>
            <a:ext cx="529683" cy="52968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FD783D-5DE6-44B7-B029-6DCF21C4D8FB}"/>
              </a:ext>
            </a:extLst>
          </p:cNvPr>
          <p:cNvGrpSpPr/>
          <p:nvPr/>
        </p:nvGrpSpPr>
        <p:grpSpPr>
          <a:xfrm>
            <a:off x="1039768" y="1488011"/>
            <a:ext cx="2597886" cy="1369872"/>
            <a:chOff x="482345" y="123695"/>
            <a:chExt cx="2883611" cy="140291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D10CE3-8BFC-43F9-B96F-4264D9C735A7}"/>
                </a:ext>
              </a:extLst>
            </p:cNvPr>
            <p:cNvSpPr/>
            <p:nvPr/>
          </p:nvSpPr>
          <p:spPr>
            <a:xfrm>
              <a:off x="1213301" y="123695"/>
              <a:ext cx="2152655" cy="9132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CCB6E6-68D2-460C-98E8-CA63ED78F763}"/>
                </a:ext>
              </a:extLst>
            </p:cNvPr>
            <p:cNvSpPr txBox="1"/>
            <p:nvPr/>
          </p:nvSpPr>
          <p:spPr>
            <a:xfrm>
              <a:off x="482345" y="613361"/>
              <a:ext cx="2152655" cy="913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>
                  <a:latin typeface="Brandon Grotesque Light"/>
                </a:rPr>
                <a:t>Sensitise managers to Show empathy &amp; be available</a:t>
              </a:r>
              <a:endParaRPr lang="en-US" kern="1200" dirty="0">
                <a:latin typeface="Brandon Grotesque Light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32ACA43-5890-49B1-A5BC-0008B5EC999A}"/>
              </a:ext>
            </a:extLst>
          </p:cNvPr>
          <p:cNvSpPr/>
          <p:nvPr/>
        </p:nvSpPr>
        <p:spPr>
          <a:xfrm>
            <a:off x="6041603" y="2017987"/>
            <a:ext cx="819825" cy="744409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 descr="Wi-Fi">
            <a:extLst>
              <a:ext uri="{FF2B5EF4-FFF2-40B4-BE49-F238E27FC236}">
                <a16:creationId xmlns:a16="http://schemas.microsoft.com/office/drawing/2014/main" id="{973851A9-CE50-4725-98D4-9ADD3A80E6E1}"/>
              </a:ext>
            </a:extLst>
          </p:cNvPr>
          <p:cNvSpPr/>
          <p:nvPr/>
        </p:nvSpPr>
        <p:spPr>
          <a:xfrm>
            <a:off x="6157849" y="2136417"/>
            <a:ext cx="529683" cy="52968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17AC26-B353-4B99-BC69-CAFE602D285C}"/>
              </a:ext>
            </a:extLst>
          </p:cNvPr>
          <p:cNvGrpSpPr/>
          <p:nvPr/>
        </p:nvGrpSpPr>
        <p:grpSpPr>
          <a:xfrm>
            <a:off x="5679558" y="1462065"/>
            <a:ext cx="3590927" cy="1394781"/>
            <a:chOff x="4930938" y="113698"/>
            <a:chExt cx="3590927" cy="139478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3C39031-A230-4857-8BC8-79C49C18AB87}"/>
                </a:ext>
              </a:extLst>
            </p:cNvPr>
            <p:cNvSpPr/>
            <p:nvPr/>
          </p:nvSpPr>
          <p:spPr>
            <a:xfrm>
              <a:off x="4930938" y="113698"/>
              <a:ext cx="2152655" cy="9132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6C4D54-738E-41BA-8AC3-8B4C4A42F689}"/>
                </a:ext>
              </a:extLst>
            </p:cNvPr>
            <p:cNvSpPr txBox="1"/>
            <p:nvPr/>
          </p:nvSpPr>
          <p:spPr>
            <a:xfrm>
              <a:off x="6369210" y="595231"/>
              <a:ext cx="2152655" cy="913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>
                  <a:latin typeface="Brandon Grotesque Light"/>
                </a:rPr>
                <a:t>Everyone copes differently</a:t>
              </a:r>
              <a:endParaRPr lang="en-US" kern="1200" dirty="0">
                <a:latin typeface="Brandon Grotesque Light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38D11E2-B0B2-454A-B88E-867962D1E654}"/>
              </a:ext>
            </a:extLst>
          </p:cNvPr>
          <p:cNvSpPr/>
          <p:nvPr/>
        </p:nvSpPr>
        <p:spPr>
          <a:xfrm>
            <a:off x="8834140" y="1901304"/>
            <a:ext cx="787502" cy="846881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21B643-D709-433B-90E1-7209F36E056B}"/>
              </a:ext>
            </a:extLst>
          </p:cNvPr>
          <p:cNvGrpSpPr/>
          <p:nvPr/>
        </p:nvGrpSpPr>
        <p:grpSpPr>
          <a:xfrm>
            <a:off x="8919330" y="1488011"/>
            <a:ext cx="3418261" cy="1246247"/>
            <a:chOff x="8361908" y="156737"/>
            <a:chExt cx="3418261" cy="124624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65B111-8374-43BB-B51E-9E89326E407E}"/>
                </a:ext>
              </a:extLst>
            </p:cNvPr>
            <p:cNvSpPr/>
            <p:nvPr/>
          </p:nvSpPr>
          <p:spPr>
            <a:xfrm>
              <a:off x="8361908" y="156737"/>
              <a:ext cx="2610891" cy="9132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8816E8-714E-4982-A271-82B58C4377E7}"/>
                </a:ext>
              </a:extLst>
            </p:cNvPr>
            <p:cNvSpPr txBox="1"/>
            <p:nvPr/>
          </p:nvSpPr>
          <p:spPr>
            <a:xfrm>
              <a:off x="9169278" y="489736"/>
              <a:ext cx="2610891" cy="913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>
                  <a:latin typeface="Brandon Grotesque Light"/>
                </a:rPr>
                <a:t>Recognize the impact of isolation and loneliness</a:t>
              </a:r>
              <a:endParaRPr lang="en-US" kern="1200" dirty="0">
                <a:latin typeface="Brandon Grotesque Light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AA28295A-FF35-455F-B5D0-583E6B668E92}"/>
              </a:ext>
            </a:extLst>
          </p:cNvPr>
          <p:cNvSpPr/>
          <p:nvPr/>
        </p:nvSpPr>
        <p:spPr>
          <a:xfrm>
            <a:off x="3235017" y="1915363"/>
            <a:ext cx="819824" cy="919899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 descr="Laptop">
            <a:extLst>
              <a:ext uri="{FF2B5EF4-FFF2-40B4-BE49-F238E27FC236}">
                <a16:creationId xmlns:a16="http://schemas.microsoft.com/office/drawing/2014/main" id="{BC2DD084-8E11-4AE3-9CE8-587D296F5440}"/>
              </a:ext>
            </a:extLst>
          </p:cNvPr>
          <p:cNvSpPr/>
          <p:nvPr/>
        </p:nvSpPr>
        <p:spPr>
          <a:xfrm>
            <a:off x="3364625" y="2125349"/>
            <a:ext cx="529683" cy="52968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C22B47-3315-4B98-A947-F49DCB86A027}"/>
              </a:ext>
            </a:extLst>
          </p:cNvPr>
          <p:cNvGrpSpPr/>
          <p:nvPr/>
        </p:nvGrpSpPr>
        <p:grpSpPr>
          <a:xfrm>
            <a:off x="3235018" y="2082154"/>
            <a:ext cx="2448249" cy="652104"/>
            <a:chOff x="1213301" y="1451292"/>
            <a:chExt cx="4010151" cy="14744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D0DA5B-9DCB-4333-97BD-21A12D0EE661}"/>
                </a:ext>
              </a:extLst>
            </p:cNvPr>
            <p:cNvSpPr/>
            <p:nvPr/>
          </p:nvSpPr>
          <p:spPr>
            <a:xfrm>
              <a:off x="1213301" y="1806357"/>
              <a:ext cx="2152655" cy="9132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FD3CF5-964C-464F-A2A0-8ADE690DB9C4}"/>
                </a:ext>
              </a:extLst>
            </p:cNvPr>
            <p:cNvSpPr txBox="1"/>
            <p:nvPr/>
          </p:nvSpPr>
          <p:spPr>
            <a:xfrm>
              <a:off x="3216828" y="1451292"/>
              <a:ext cx="2006624" cy="1474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>
                  <a:latin typeface="Brandon Grotesque Light"/>
                </a:rPr>
                <a:t>Dealing with Anxiety</a:t>
              </a:r>
              <a:endParaRPr lang="en-US" kern="1200" dirty="0">
                <a:latin typeface="Brandon Grotesque Light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96B57452-D015-477F-8D78-9F2157E068BD}"/>
              </a:ext>
            </a:extLst>
          </p:cNvPr>
          <p:cNvSpPr/>
          <p:nvPr/>
        </p:nvSpPr>
        <p:spPr>
          <a:xfrm>
            <a:off x="6064297" y="3535481"/>
            <a:ext cx="806631" cy="785807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 descr="Handshake">
            <a:extLst>
              <a:ext uri="{FF2B5EF4-FFF2-40B4-BE49-F238E27FC236}">
                <a16:creationId xmlns:a16="http://schemas.microsoft.com/office/drawing/2014/main" id="{24C7B7C3-AA67-4EFB-B683-7FA37628DD54}"/>
              </a:ext>
            </a:extLst>
          </p:cNvPr>
          <p:cNvSpPr/>
          <p:nvPr/>
        </p:nvSpPr>
        <p:spPr>
          <a:xfrm>
            <a:off x="6171438" y="3686968"/>
            <a:ext cx="529683" cy="529683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DC6726-12CB-47F3-A011-41FED87F281D}"/>
              </a:ext>
            </a:extLst>
          </p:cNvPr>
          <p:cNvGrpSpPr/>
          <p:nvPr/>
        </p:nvGrpSpPr>
        <p:grpSpPr>
          <a:xfrm>
            <a:off x="5852920" y="3231587"/>
            <a:ext cx="3170474" cy="1091115"/>
            <a:chOff x="4849985" y="1806357"/>
            <a:chExt cx="3604667" cy="129321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3FFDB6C-CB88-4610-A330-2605D6AD8443}"/>
                </a:ext>
              </a:extLst>
            </p:cNvPr>
            <p:cNvSpPr/>
            <p:nvPr/>
          </p:nvSpPr>
          <p:spPr>
            <a:xfrm>
              <a:off x="4849985" y="1806357"/>
              <a:ext cx="2152655" cy="9132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1B1776-0615-4DB5-8E6B-AA5B81DEAF7D}"/>
                </a:ext>
              </a:extLst>
            </p:cNvPr>
            <p:cNvSpPr txBox="1"/>
            <p:nvPr/>
          </p:nvSpPr>
          <p:spPr>
            <a:xfrm>
              <a:off x="6301997" y="2186325"/>
              <a:ext cx="2152655" cy="913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kern="1200" dirty="0">
                  <a:latin typeface="Brandon Grotesque Light"/>
                </a:rPr>
                <a:t>Trust in employees to be productive</a:t>
              </a:r>
              <a:endParaRPr lang="en-US" kern="1200" dirty="0">
                <a:latin typeface="Brandon Grotesque Light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580C8D7-A2C8-477F-8CC9-93BC0615B00B}"/>
              </a:ext>
            </a:extLst>
          </p:cNvPr>
          <p:cNvSpPr/>
          <p:nvPr/>
        </p:nvSpPr>
        <p:spPr>
          <a:xfrm>
            <a:off x="9002608" y="3612921"/>
            <a:ext cx="702313" cy="758311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sp>
        <p:nvSpPr>
          <p:cNvPr id="23" name="Rectangle 22" descr="Question mark">
            <a:extLst>
              <a:ext uri="{FF2B5EF4-FFF2-40B4-BE49-F238E27FC236}">
                <a16:creationId xmlns:a16="http://schemas.microsoft.com/office/drawing/2014/main" id="{44F41690-5DA7-48C4-8FD5-6783D816C3B8}"/>
              </a:ext>
            </a:extLst>
          </p:cNvPr>
          <p:cNvSpPr/>
          <p:nvPr/>
        </p:nvSpPr>
        <p:spPr>
          <a:xfrm>
            <a:off x="9116402" y="3775319"/>
            <a:ext cx="433569" cy="424863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2FFD5D-FA0C-47DD-9FF8-C023047BB517}"/>
              </a:ext>
            </a:extLst>
          </p:cNvPr>
          <p:cNvGrpSpPr/>
          <p:nvPr/>
        </p:nvGrpSpPr>
        <p:grpSpPr>
          <a:xfrm>
            <a:off x="9262136" y="3475531"/>
            <a:ext cx="2846338" cy="1094343"/>
            <a:chOff x="8486669" y="1625262"/>
            <a:chExt cx="2846338" cy="109434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B491A0-EEF8-4333-A0CC-E74B725D7A5E}"/>
                </a:ext>
              </a:extLst>
            </p:cNvPr>
            <p:cNvSpPr/>
            <p:nvPr/>
          </p:nvSpPr>
          <p:spPr>
            <a:xfrm>
              <a:off x="8486669" y="1806357"/>
              <a:ext cx="2152655" cy="9132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1DC655-3AC2-4D20-9FA9-16B006B06F6C}"/>
                </a:ext>
              </a:extLst>
            </p:cNvPr>
            <p:cNvSpPr txBox="1"/>
            <p:nvPr/>
          </p:nvSpPr>
          <p:spPr>
            <a:xfrm>
              <a:off x="9180352" y="1625262"/>
              <a:ext cx="2152655" cy="913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>
                  <a:latin typeface="Brandon Grotesque Light"/>
                </a:rPr>
                <a:t>Encourage People to ask for help</a:t>
              </a:r>
              <a:endParaRPr lang="en-US" kern="1200" dirty="0">
                <a:latin typeface="Brandon Grotesque Light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7E8124F-00EE-497B-920C-25094B985CD3}"/>
              </a:ext>
            </a:extLst>
          </p:cNvPr>
          <p:cNvSpPr/>
          <p:nvPr/>
        </p:nvSpPr>
        <p:spPr>
          <a:xfrm>
            <a:off x="3208728" y="3531126"/>
            <a:ext cx="913248" cy="913248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 descr="Coffee">
            <a:extLst>
              <a:ext uri="{FF2B5EF4-FFF2-40B4-BE49-F238E27FC236}">
                <a16:creationId xmlns:a16="http://schemas.microsoft.com/office/drawing/2014/main" id="{19FEF339-BC4A-42C8-AD6E-5291BF51EF19}"/>
              </a:ext>
            </a:extLst>
          </p:cNvPr>
          <p:cNvSpPr/>
          <p:nvPr/>
        </p:nvSpPr>
        <p:spPr>
          <a:xfrm>
            <a:off x="3400511" y="3698109"/>
            <a:ext cx="529683" cy="529683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98E9ED-5E66-44B8-B839-040E00E94536}"/>
              </a:ext>
            </a:extLst>
          </p:cNvPr>
          <p:cNvGrpSpPr/>
          <p:nvPr/>
        </p:nvGrpSpPr>
        <p:grpSpPr>
          <a:xfrm>
            <a:off x="2274966" y="3601475"/>
            <a:ext cx="4397315" cy="2140972"/>
            <a:chOff x="1213301" y="2261295"/>
            <a:chExt cx="4397315" cy="21409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BD3D3E-E065-4955-B875-115AAA18594F}"/>
                </a:ext>
              </a:extLst>
            </p:cNvPr>
            <p:cNvSpPr/>
            <p:nvPr/>
          </p:nvSpPr>
          <p:spPr>
            <a:xfrm>
              <a:off x="1213301" y="3489019"/>
              <a:ext cx="2152655" cy="9132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05940E-3A3D-472A-96D0-2351AB21ACDE}"/>
                </a:ext>
              </a:extLst>
            </p:cNvPr>
            <p:cNvSpPr txBox="1"/>
            <p:nvPr/>
          </p:nvSpPr>
          <p:spPr>
            <a:xfrm>
              <a:off x="3457961" y="2261295"/>
              <a:ext cx="2152655" cy="913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>
                  <a:latin typeface="Brandon Grotesque Light"/>
                </a:rPr>
                <a:t>Disrupted Sleep Patterns</a:t>
              </a:r>
              <a:endParaRPr lang="en-US" kern="1200" dirty="0">
                <a:latin typeface="Brandon Grotesque Light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0E4428C-CE35-475B-8D17-71E490C69A5B}"/>
              </a:ext>
            </a:extLst>
          </p:cNvPr>
          <p:cNvSpPr/>
          <p:nvPr/>
        </p:nvSpPr>
        <p:spPr>
          <a:xfrm>
            <a:off x="5407407" y="4820293"/>
            <a:ext cx="2152655" cy="91324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miley Face 15">
            <a:extLst>
              <a:ext uri="{FF2B5EF4-FFF2-40B4-BE49-F238E27FC236}">
                <a16:creationId xmlns:a16="http://schemas.microsoft.com/office/drawing/2014/main" id="{BAFF63AE-BA15-4829-8A8D-4517E6C70F5F}"/>
              </a:ext>
            </a:extLst>
          </p:cNvPr>
          <p:cNvSpPr/>
          <p:nvPr/>
        </p:nvSpPr>
        <p:spPr>
          <a:xfrm>
            <a:off x="9099165" y="2091038"/>
            <a:ext cx="254600" cy="41666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D906F6-89B1-42D7-82E6-823D372CDC79}"/>
              </a:ext>
            </a:extLst>
          </p:cNvPr>
          <p:cNvSpPr txBox="1"/>
          <p:nvPr/>
        </p:nvSpPr>
        <p:spPr>
          <a:xfrm>
            <a:off x="6193464" y="5163596"/>
            <a:ext cx="2975743" cy="9132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dirty="0">
                <a:latin typeface="Brandon Grotesque Light"/>
              </a:rPr>
              <a:t>Cognitive Behavioral Therapy</a:t>
            </a:r>
            <a:endParaRPr lang="en-US" sz="2400" b="1" kern="1200" dirty="0">
              <a:latin typeface="Brandon Grotesque Ligh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6749A8-EF17-4ACB-AC52-1F88059CA371}"/>
              </a:ext>
            </a:extLst>
          </p:cNvPr>
          <p:cNvSpPr txBox="1"/>
          <p:nvPr/>
        </p:nvSpPr>
        <p:spPr>
          <a:xfrm>
            <a:off x="3150639" y="5153223"/>
            <a:ext cx="2975743" cy="9132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dirty="0">
                <a:latin typeface="Brandon Grotesque Light"/>
              </a:rPr>
              <a:t>Mindfulness &amp; Meditation</a:t>
            </a:r>
            <a:endParaRPr lang="en-US" sz="2400" b="1" kern="1200" dirty="0">
              <a:latin typeface="Brandon Grotesque Ligh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5B5F960-FBA5-47D0-B62C-0397BA22B172}"/>
              </a:ext>
            </a:extLst>
          </p:cNvPr>
          <p:cNvSpPr/>
          <p:nvPr/>
        </p:nvSpPr>
        <p:spPr>
          <a:xfrm>
            <a:off x="109037" y="3669860"/>
            <a:ext cx="819824" cy="919899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ctangle 52" descr="Laptop">
            <a:extLst>
              <a:ext uri="{FF2B5EF4-FFF2-40B4-BE49-F238E27FC236}">
                <a16:creationId xmlns:a16="http://schemas.microsoft.com/office/drawing/2014/main" id="{BDFE521E-F80D-4194-A629-007829012F76}"/>
              </a:ext>
            </a:extLst>
          </p:cNvPr>
          <p:cNvSpPr/>
          <p:nvPr/>
        </p:nvSpPr>
        <p:spPr>
          <a:xfrm>
            <a:off x="261009" y="3864967"/>
            <a:ext cx="529683" cy="52968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43750BB-150B-452A-824C-BA09FB78BF86}"/>
              </a:ext>
            </a:extLst>
          </p:cNvPr>
          <p:cNvSpPr txBox="1"/>
          <p:nvPr/>
        </p:nvSpPr>
        <p:spPr>
          <a:xfrm>
            <a:off x="1120926" y="3745047"/>
            <a:ext cx="1939357" cy="8917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>
                <a:latin typeface="Brandon Grotesque Light"/>
              </a:rPr>
              <a:t>Encourage Learning &amp; Virtual Breaks</a:t>
            </a:r>
            <a:endParaRPr lang="en-US" kern="1200" dirty="0">
              <a:latin typeface="Brandon Grotesque Ligh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1D2BC3-DD50-438C-B6F9-D5309B19496D}"/>
              </a:ext>
            </a:extLst>
          </p:cNvPr>
          <p:cNvSpPr txBox="1"/>
          <p:nvPr/>
        </p:nvSpPr>
        <p:spPr>
          <a:xfrm>
            <a:off x="10471" y="5153223"/>
            <a:ext cx="2975743" cy="9132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dirty="0">
                <a:latin typeface="Brandon Grotesque Light"/>
              </a:rPr>
              <a:t>Webinars &amp; Engagement  </a:t>
            </a:r>
            <a:endParaRPr lang="en-US" sz="2400" b="1" kern="1200" dirty="0">
              <a:latin typeface="Brandon Grotesque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4FEF66-5110-4ADF-AB2F-02ABE89646BE}"/>
              </a:ext>
            </a:extLst>
          </p:cNvPr>
          <p:cNvSpPr txBox="1"/>
          <p:nvPr/>
        </p:nvSpPr>
        <p:spPr>
          <a:xfrm>
            <a:off x="9169207" y="5181143"/>
            <a:ext cx="2975743" cy="9132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dirty="0">
                <a:latin typeface="Brandon Grotesque Light"/>
              </a:rPr>
              <a:t>Counselling &amp;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dirty="0">
                <a:latin typeface="Brandon Grotesque Light"/>
              </a:rPr>
              <a:t> Sharing</a:t>
            </a:r>
            <a:endParaRPr lang="en-US" sz="2400" b="1" kern="1200" dirty="0">
              <a:latin typeface="Brandon Grotesq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368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B5A777-6136-4453-A6B1-3982D703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7" y="1369"/>
            <a:ext cx="10972800" cy="955072"/>
          </a:xfrm>
        </p:spPr>
        <p:txBody>
          <a:bodyPr/>
          <a:lstStyle/>
          <a:p>
            <a:r>
              <a:rPr lang="en-US" dirty="0"/>
              <a:t>Why Should you Invest?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CEAD58-3A6A-4E36-9815-C32C3628530D}"/>
              </a:ext>
            </a:extLst>
          </p:cNvPr>
          <p:cNvSpPr txBox="1">
            <a:spLocks/>
          </p:cNvSpPr>
          <p:nvPr/>
        </p:nvSpPr>
        <p:spPr>
          <a:xfrm>
            <a:off x="504496" y="956441"/>
            <a:ext cx="11214538" cy="582273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randon Grotesque Medium" panose="020B0603020203060202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Brandon Grotesque Medium" panose="020B0603020203060202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andon Grotesque Medium" panose="020B0603020203060202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Brandon Grotesque Medium" panose="020B0603020203060202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Brandon Grotesque Medium" panose="020B0603020203060202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Top 5 Stress Symptoms for leave </a:t>
            </a:r>
          </a:p>
          <a:p>
            <a:pPr marL="0" indent="0" eaLnBrk="0" hangingPunct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- Constant Fatigue (29%)</a:t>
            </a:r>
          </a:p>
          <a:p>
            <a:pPr marL="0" indent="0" eaLnBrk="0" hangingPunct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- Sleeplessness (26%)    </a:t>
            </a:r>
          </a:p>
          <a:p>
            <a:pPr marL="0" indent="0" eaLnBrk="0" hangingPunct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- Aches &amp; Pains (24%)</a:t>
            </a:r>
          </a:p>
          <a:p>
            <a:pPr marL="0" indent="0" eaLnBrk="0" hangingPunct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- High Anxiety (23%)</a:t>
            </a:r>
          </a:p>
          <a:p>
            <a:pPr marL="0" indent="0" eaLnBrk="0" hangingPunct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- Weight Gain (18%)</a:t>
            </a:r>
          </a:p>
          <a:p>
            <a:pPr marL="0" indent="0"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Job Burnout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- 61% of employees are burned out in a job (career builder)</a:t>
            </a:r>
          </a:p>
          <a:p>
            <a:pPr marL="0" indent="0"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Overall Wellbeing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- 61% of employees agree that they have made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Lifestyle Choices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because Workplace Wellness</a:t>
            </a:r>
          </a:p>
          <a:p>
            <a:pPr marL="0" indent="0"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Lower Health Costs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- 62% of workplace wellness program participants </a:t>
            </a:r>
          </a:p>
          <a:p>
            <a:pPr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Job Satisfaction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– 70% Employees in workplace wellness programs (Aflac)</a:t>
            </a:r>
          </a:p>
          <a:p>
            <a:pPr eaLnBrk="0" hangingPunct="0"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Employee Motivation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- 91% of workers at companies led by leaders that support wellness say they feel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Motivated</a:t>
            </a:r>
          </a:p>
          <a:p>
            <a:pPr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Business Performance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- Organisations with highly effective wellness programs report</a:t>
            </a:r>
          </a:p>
          <a:p>
            <a:pPr marL="0" indent="0"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- 11% higher revenue per employee</a:t>
            </a:r>
          </a:p>
          <a:p>
            <a:pPr marL="0" indent="0"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- 1.8 fewer days absent per employee per year</a:t>
            </a:r>
          </a:p>
          <a:p>
            <a:pPr marL="0" indent="0"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- 28% greater shareholder value</a:t>
            </a:r>
          </a:p>
          <a:p>
            <a:pPr marL="0" indent="0"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Great Place to Work Recommendation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– 89% of employees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buNone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buFontTx/>
              <a:buChar char="-"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Blip>
                <a:blip r:embed="rId3"/>
              </a:buBlip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Blip>
                <a:blip r:embed="rId3"/>
              </a:buBlip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Blip>
                <a:blip r:embed="rId3"/>
              </a:buBlip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Blip>
                <a:blip r:embed="rId3"/>
              </a:buBlip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0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945C06-9BF7-4E93-9D50-B2CF54C6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726" y="274637"/>
            <a:ext cx="8275673" cy="132957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618FBB-1C36-4AB4-AB53-FC1E0A261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26" y="-136635"/>
            <a:ext cx="6751674" cy="7126014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A80749-6325-469C-AC09-71FEE35C4957}"/>
              </a:ext>
            </a:extLst>
          </p:cNvPr>
          <p:cNvSpPr/>
          <p:nvPr/>
        </p:nvSpPr>
        <p:spPr>
          <a:xfrm>
            <a:off x="9537700" y="-25400"/>
            <a:ext cx="2654300" cy="6879424"/>
          </a:xfrm>
          <a:prstGeom prst="rect">
            <a:avLst/>
          </a:prstGeom>
          <a:solidFill>
            <a:srgbClr val="F3A1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8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D884A7C-3786-4760-93FA-D4099839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70" y="2920041"/>
            <a:ext cx="2196861" cy="21968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22C05D-1B7B-4D63-BCAF-E4A25F2C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53" y="1749425"/>
            <a:ext cx="10363200" cy="1362075"/>
          </a:xfrm>
        </p:spPr>
        <p:txBody>
          <a:bodyPr/>
          <a:lstStyle/>
          <a:p>
            <a:r>
              <a:rPr lang="en-GB" sz="6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ndon Grotesque Medium"/>
              </a:rPr>
              <a:t>Mental Health</a:t>
            </a:r>
            <a:endParaRPr lang="en-IN" i="0" dirty="0"/>
          </a:p>
        </p:txBody>
      </p:sp>
    </p:spTree>
    <p:extLst>
      <p:ext uri="{BB962C8B-B14F-4D97-AF65-F5344CB8AC3E}">
        <p14:creationId xmlns:p14="http://schemas.microsoft.com/office/powerpoint/2010/main" val="2713532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1CA8B-54BD-4610-9536-DC4914B7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i="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br>
              <a:rPr lang="en-GB" sz="5400" i="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5400" i="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Thank You</a:t>
            </a:r>
            <a:endParaRPr lang="en-IN" sz="5400" i="0" dirty="0"/>
          </a:p>
        </p:txBody>
      </p:sp>
    </p:spTree>
    <p:extLst>
      <p:ext uri="{BB962C8B-B14F-4D97-AF65-F5344CB8AC3E}">
        <p14:creationId xmlns:p14="http://schemas.microsoft.com/office/powerpoint/2010/main" val="148594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val 193"/>
          <p:cNvSpPr/>
          <p:nvPr/>
        </p:nvSpPr>
        <p:spPr>
          <a:xfrm>
            <a:off x="1189598" y="5172121"/>
            <a:ext cx="5332611" cy="440711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FB1B0-BFC6-AC4D-9857-2AD4CFC5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24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A98964-E034-4335-A7ED-5E201B07C1CB}"/>
              </a:ext>
            </a:extLst>
          </p:cNvPr>
          <p:cNvSpPr txBox="1"/>
          <p:nvPr/>
        </p:nvSpPr>
        <p:spPr>
          <a:xfrm>
            <a:off x="7975948" y="6124074"/>
            <a:ext cx="6106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Source: White Swan Foundation </a:t>
            </a:r>
            <a:endParaRPr lang="en-IN" sz="1200" i="1" dirty="0"/>
          </a:p>
        </p:txBody>
      </p:sp>
    </p:spTree>
    <p:extLst>
      <p:ext uri="{BB962C8B-B14F-4D97-AF65-F5344CB8AC3E}">
        <p14:creationId xmlns:p14="http://schemas.microsoft.com/office/powerpoint/2010/main" val="34292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7B4BBE-2C2C-428E-91F8-4A933AC48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3"/>
          <a:stretch/>
        </p:blipFill>
        <p:spPr>
          <a:xfrm>
            <a:off x="467889" y="1222218"/>
            <a:ext cx="5514393" cy="48856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099FEE-A4DF-439C-AB80-AA402E03C180}"/>
              </a:ext>
            </a:extLst>
          </p:cNvPr>
          <p:cNvSpPr txBox="1"/>
          <p:nvPr/>
        </p:nvSpPr>
        <p:spPr>
          <a:xfrm>
            <a:off x="6460435" y="1642631"/>
            <a:ext cx="5731565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GB" sz="3200" b="1" dirty="0">
                <a:solidFill>
                  <a:srgbClr val="595959"/>
                </a:solidFill>
                <a:latin typeface="Brandon Grotesque Light" panose="020B0303020203060202" pitchFamily="34" charset="0"/>
              </a:rPr>
              <a:t>Could be a very costly problem for the organization!</a:t>
            </a:r>
          </a:p>
          <a:p>
            <a:pPr marL="800100" lvl="1" indent="-342900">
              <a:buSzPct val="75000"/>
              <a:buBlip>
                <a:blip r:embed="rId4"/>
              </a:buBlip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 panose="020B0303020203060202" pitchFamily="34" charset="0"/>
              </a:rPr>
              <a:t>Lower Engagement</a:t>
            </a:r>
          </a:p>
          <a:p>
            <a:pPr marL="800100" lvl="1" indent="-342900">
              <a:buSzPct val="75000"/>
              <a:buBlip>
                <a:blip r:embed="rId4"/>
              </a:buBlip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 panose="020B0303020203060202" pitchFamily="34" charset="0"/>
              </a:rPr>
              <a:t>Lesser Productivity</a:t>
            </a:r>
          </a:p>
          <a:p>
            <a:pPr marL="800100" lvl="1" indent="-342900">
              <a:buSzPct val="75000"/>
              <a:buBlip>
                <a:blip r:embed="rId4"/>
              </a:buBlip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 panose="020B0303020203060202" pitchFamily="34" charset="0"/>
              </a:rPr>
              <a:t>Higher Absenteeism</a:t>
            </a:r>
          </a:p>
          <a:p>
            <a:pPr marL="800100" lvl="1" indent="-342900">
              <a:buSzPct val="75000"/>
              <a:buBlip>
                <a:blip r:embed="rId4"/>
              </a:buBlip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 panose="020B0303020203060202" pitchFamily="34" charset="0"/>
              </a:rPr>
              <a:t>Increased Presentism</a:t>
            </a:r>
          </a:p>
          <a:p>
            <a:pPr marL="800100" lvl="1" indent="-342900">
              <a:buSzPct val="75000"/>
              <a:buBlip>
                <a:blip r:embed="rId4"/>
              </a:buBlip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 panose="020B0303020203060202" pitchFamily="34" charset="0"/>
              </a:rPr>
              <a:t>Increase Insurance cost</a:t>
            </a:r>
          </a:p>
          <a:p>
            <a:endParaRPr lang="en-GB" sz="2400" dirty="0">
              <a:latin typeface="Brandon Grotesque Light" panose="020B0303020203060202" pitchFamily="34" charset="0"/>
            </a:endParaRPr>
          </a:p>
          <a:p>
            <a:endParaRPr lang="en-GB" sz="2400" dirty="0">
              <a:latin typeface="Brandon Grotesque Light" panose="020B0303020203060202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8865F8-D608-48D4-B8E5-1A78D4B10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384" y="6154310"/>
            <a:ext cx="1284744" cy="703690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B480F542-1AFE-4D9F-918B-8D90C97D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961"/>
            <a:ext cx="10972800" cy="1143000"/>
          </a:xfrm>
        </p:spPr>
        <p:txBody>
          <a:bodyPr/>
          <a:lstStyle/>
          <a:p>
            <a:r>
              <a:rPr lang="en-US" dirty="0"/>
              <a:t>Impact of stress at workplace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27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51C358-9B5C-5248-BAAC-CA0A3C663A45}"/>
              </a:ext>
            </a:extLst>
          </p:cNvPr>
          <p:cNvSpPr/>
          <p:nvPr/>
        </p:nvSpPr>
        <p:spPr>
          <a:xfrm>
            <a:off x="-281354" y="1483407"/>
            <a:ext cx="12754708" cy="3516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ndon Grotesque Medium" panose="020B0603020203060202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678348-4A39-4970-9FCF-1726B68E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/>
              <a:t>How India Perceives Mental Health? </a:t>
            </a:r>
            <a:br>
              <a:rPr lang="en-US" sz="4800" i="0" dirty="0"/>
            </a:br>
            <a:endParaRPr lang="en-IN" sz="4800" i="0" dirty="0"/>
          </a:p>
        </p:txBody>
      </p:sp>
    </p:spTree>
    <p:extLst>
      <p:ext uri="{BB962C8B-B14F-4D97-AF65-F5344CB8AC3E}">
        <p14:creationId xmlns:p14="http://schemas.microsoft.com/office/powerpoint/2010/main" val="209715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22D0E4-E145-9345-A2CC-D29E6782D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3" y="0"/>
            <a:ext cx="12160514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A7DB7D-0948-4394-B17F-0904EC2CF20F}"/>
              </a:ext>
            </a:extLst>
          </p:cNvPr>
          <p:cNvGrpSpPr/>
          <p:nvPr/>
        </p:nvGrpSpPr>
        <p:grpSpPr>
          <a:xfrm>
            <a:off x="9667267" y="3076337"/>
            <a:ext cx="2486347" cy="2797880"/>
            <a:chOff x="9623585" y="823625"/>
            <a:chExt cx="2486347" cy="30502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D326D635-7137-4D09-A32B-72FBCF030DC1}"/>
                </a:ext>
              </a:extLst>
            </p:cNvPr>
            <p:cNvSpPr/>
            <p:nvPr/>
          </p:nvSpPr>
          <p:spPr>
            <a:xfrm>
              <a:off x="9689909" y="889799"/>
              <a:ext cx="2353701" cy="2917927"/>
            </a:xfrm>
            <a:prstGeom prst="wedgeRoundRectCallout">
              <a:avLst>
                <a:gd name="adj1" fmla="val -44347"/>
                <a:gd name="adj2" fmla="val 62500"/>
                <a:gd name="adj3" fmla="val 16667"/>
              </a:avLst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CCD098D4-8423-154D-9CE6-7FD9C7B5D97E}"/>
                </a:ext>
              </a:extLst>
            </p:cNvPr>
            <p:cNvSpPr txBox="1">
              <a:spLocks/>
            </p:cNvSpPr>
            <p:nvPr/>
          </p:nvSpPr>
          <p:spPr>
            <a:xfrm>
              <a:off x="9623585" y="823625"/>
              <a:ext cx="2486347" cy="305027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  <a:latin typeface="Brandon Grotesque Medium" panose="020B0603020203060202"/>
                  <a:ea typeface="+mn-ea"/>
                  <a:cs typeface="+mn-cs"/>
                </a:rPr>
                <a:t>How would you describe a person with mental health issue?</a:t>
              </a:r>
              <a:endParaRPr lang="es-UY" sz="2800" dirty="0">
                <a:solidFill>
                  <a:schemeClr val="bg1"/>
                </a:solidFill>
                <a:latin typeface="Brandon Grotesque Medium" panose="020B0603020203060202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C028FCB-9E6F-43AB-9784-B6F2217AC882}"/>
              </a:ext>
            </a:extLst>
          </p:cNvPr>
          <p:cNvSpPr txBox="1"/>
          <p:nvPr/>
        </p:nvSpPr>
        <p:spPr>
          <a:xfrm>
            <a:off x="9742423" y="6611322"/>
            <a:ext cx="29060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latin typeface="Arial" pitchFamily="34" charset="0"/>
                <a:cs typeface="Arial" pitchFamily="34" charset="0"/>
              </a:rPr>
              <a:t>Source: Live Laugh Love Foundation </a:t>
            </a:r>
            <a:endParaRPr lang="en-IN" sz="1100" i="1" dirty="0"/>
          </a:p>
        </p:txBody>
      </p:sp>
    </p:spTree>
    <p:extLst>
      <p:ext uri="{BB962C8B-B14F-4D97-AF65-F5344CB8AC3E}">
        <p14:creationId xmlns:p14="http://schemas.microsoft.com/office/powerpoint/2010/main" val="25560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26AE1-C8CD-FC45-91D7-676925A79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9CF4667-AB41-4C6D-B3DF-63D5CD9513AF}"/>
              </a:ext>
            </a:extLst>
          </p:cNvPr>
          <p:cNvGrpSpPr/>
          <p:nvPr/>
        </p:nvGrpSpPr>
        <p:grpSpPr>
          <a:xfrm>
            <a:off x="9845871" y="3274881"/>
            <a:ext cx="2191422" cy="2247613"/>
            <a:chOff x="9623585" y="823625"/>
            <a:chExt cx="2486347" cy="30502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164273DE-D204-406B-B45D-1206FCBC2300}"/>
                </a:ext>
              </a:extLst>
            </p:cNvPr>
            <p:cNvSpPr/>
            <p:nvPr/>
          </p:nvSpPr>
          <p:spPr>
            <a:xfrm>
              <a:off x="9689909" y="889799"/>
              <a:ext cx="2353701" cy="2917927"/>
            </a:xfrm>
            <a:prstGeom prst="wedgeRoundRectCallout">
              <a:avLst>
                <a:gd name="adj1" fmla="val -44347"/>
                <a:gd name="adj2" fmla="val 62500"/>
                <a:gd name="adj3" fmla="val 16667"/>
              </a:avLst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425A9D97-D1B5-4358-9DEA-32E10BCB86CE}"/>
                </a:ext>
              </a:extLst>
            </p:cNvPr>
            <p:cNvSpPr txBox="1">
              <a:spLocks/>
            </p:cNvSpPr>
            <p:nvPr/>
          </p:nvSpPr>
          <p:spPr>
            <a:xfrm>
              <a:off x="9623585" y="823625"/>
              <a:ext cx="2486347" cy="305027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  <a:latin typeface="Brandon Grotesque Medium" panose="020B0603020203060202"/>
                  <a:ea typeface="+mn-ea"/>
                  <a:cs typeface="+mn-cs"/>
                </a:rPr>
                <a:t>Attitude towards Mental Health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9E5724-0C39-4280-A9D4-DC8180E5CA38}"/>
              </a:ext>
            </a:extLst>
          </p:cNvPr>
          <p:cNvSpPr txBox="1"/>
          <p:nvPr/>
        </p:nvSpPr>
        <p:spPr>
          <a:xfrm>
            <a:off x="9745250" y="6596390"/>
            <a:ext cx="34697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latin typeface="Arial" pitchFamily="34" charset="0"/>
                <a:cs typeface="Arial" pitchFamily="34" charset="0"/>
              </a:rPr>
              <a:t>Source: Live Laugh Love Foundation </a:t>
            </a:r>
            <a:endParaRPr lang="en-IN" sz="1100" i="1" dirty="0"/>
          </a:p>
        </p:txBody>
      </p:sp>
    </p:spTree>
    <p:extLst>
      <p:ext uri="{BB962C8B-B14F-4D97-AF65-F5344CB8AC3E}">
        <p14:creationId xmlns:p14="http://schemas.microsoft.com/office/powerpoint/2010/main" val="9664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51C358-9B5C-5248-BAAC-CA0A3C663A45}"/>
              </a:ext>
            </a:extLst>
          </p:cNvPr>
          <p:cNvSpPr/>
          <p:nvPr/>
        </p:nvSpPr>
        <p:spPr>
          <a:xfrm>
            <a:off x="-281354" y="1483407"/>
            <a:ext cx="12754708" cy="3516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ndon Grotesque Medium" panose="020B0603020203060202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678348-4A39-4970-9FCF-1726B68E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7962"/>
            <a:ext cx="10363200" cy="1362075"/>
          </a:xfrm>
        </p:spPr>
        <p:txBody>
          <a:bodyPr/>
          <a:lstStyle/>
          <a:p>
            <a:r>
              <a:rPr lang="en-US" sz="4800" i="0" dirty="0"/>
              <a:t>The Covid Impact</a:t>
            </a:r>
            <a:endParaRPr lang="en-IN" sz="4800" i="0" dirty="0"/>
          </a:p>
        </p:txBody>
      </p:sp>
    </p:spTree>
    <p:extLst>
      <p:ext uri="{BB962C8B-B14F-4D97-AF65-F5344CB8AC3E}">
        <p14:creationId xmlns:p14="http://schemas.microsoft.com/office/powerpoint/2010/main" val="324176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59BA-7E40-45CE-8F28-9AA1E58B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IN" b="1" i="0" u="none" strike="noStrike" dirty="0">
                <a:effectLst/>
              </a:rPr>
              <a:t>Socio – Economical Impact </a:t>
            </a:r>
            <a:r>
              <a:rPr lang="en-IN" b="0" i="0" dirty="0">
                <a:effectLst/>
              </a:rPr>
              <a:t>​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9EA9-5D4C-441D-9991-3C4D8688E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77922"/>
            <a:ext cx="6582226" cy="4696754"/>
          </a:xfrm>
        </p:spPr>
        <p:txBody>
          <a:bodyPr wrap="square" anchor="t">
            <a:norm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41 lakhs jobs lost in India during pandemic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​.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Unemployment rate continues to be high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ouseholds that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experienced a fall in income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shot up to nearly 46 percent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Inflation rates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on goods and services including food products and fuel were expected to rise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 Distancing led to job losses in the lower strata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Terminated household chores. Do it themselves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Job interview conversation Free Vector">
            <a:extLst>
              <a:ext uri="{FF2B5EF4-FFF2-40B4-BE49-F238E27FC236}">
                <a16:creationId xmlns:a16="http://schemas.microsoft.com/office/drawing/2014/main" id="{43BAB224-D9F1-48F4-8DDF-DB57240B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6062" y="2180432"/>
            <a:ext cx="4390573" cy="274410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54318165"/>
      </p:ext>
    </p:extLst>
  </p:cSld>
  <p:clrMapOvr>
    <a:masterClrMapping/>
  </p:clrMapOvr>
</p:sld>
</file>

<file path=ppt/theme/theme1.xml><?xml version="1.0" encoding="utf-8"?>
<a:theme xmlns:a="http://schemas.openxmlformats.org/drawingml/2006/main" name="SOH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1EDE0F3-84EF-4289-B174-A17178F8D65A}" vid="{375A1DE8-977F-4530-8174-3CC74D6099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746</Words>
  <Application>Microsoft Office PowerPoint</Application>
  <PresentationFormat>Widescreen</PresentationFormat>
  <Paragraphs>129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Brandon Grotesque Light</vt:lpstr>
      <vt:lpstr>Brandon Grotesque Medium</vt:lpstr>
      <vt:lpstr>Calibri</vt:lpstr>
      <vt:lpstr>Century Gothic</vt:lpstr>
      <vt:lpstr>Wingdings</vt:lpstr>
      <vt:lpstr>Wingdings,Sans-Serif</vt:lpstr>
      <vt:lpstr>SOH Design Template</vt:lpstr>
      <vt:lpstr>Strategic Importance of Employee Well Being</vt:lpstr>
      <vt:lpstr>Mental Health</vt:lpstr>
      <vt:lpstr>PowerPoint Presentation</vt:lpstr>
      <vt:lpstr>Impact of stress at workplace</vt:lpstr>
      <vt:lpstr>How India Perceives Mental Health?  </vt:lpstr>
      <vt:lpstr>PowerPoint Presentation</vt:lpstr>
      <vt:lpstr>PowerPoint Presentation</vt:lpstr>
      <vt:lpstr>The Covid Impact</vt:lpstr>
      <vt:lpstr>Socio – Economical Impact ​</vt:lpstr>
      <vt:lpstr>Impact of Covid on Industries !!!</vt:lpstr>
      <vt:lpstr>Impact of Pandemic on individuals!!!</vt:lpstr>
      <vt:lpstr>How can you become more aware of workplace stress?</vt:lpstr>
      <vt:lpstr>Symptoms of Stress</vt:lpstr>
      <vt:lpstr>What Employees Want ? </vt:lpstr>
      <vt:lpstr>What Employees Want?</vt:lpstr>
      <vt:lpstr>Utilisation &amp; Engagement</vt:lpstr>
      <vt:lpstr>What can Organisations do to help?</vt:lpstr>
      <vt:lpstr>Why Should you Invest?</vt:lpstr>
      <vt:lpstr>PowerPoint Presentation</vt:lpstr>
      <vt:lpstr>Q&amp;A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as Well-being Champions</dc:title>
  <dc:creator>Navitha Muniraju</dc:creator>
  <cp:lastModifiedBy>Shashir  Shetty</cp:lastModifiedBy>
  <cp:revision>47</cp:revision>
  <dcterms:created xsi:type="dcterms:W3CDTF">2020-09-30T06:59:11Z</dcterms:created>
  <dcterms:modified xsi:type="dcterms:W3CDTF">2020-12-16T08:29:40Z</dcterms:modified>
</cp:coreProperties>
</file>